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91"/>
  </p:notesMasterIdLst>
  <p:handoutMasterIdLst>
    <p:handoutMasterId r:id="rId92"/>
  </p:handoutMasterIdLst>
  <p:sldIdLst>
    <p:sldId id="256" r:id="rId2"/>
    <p:sldId id="262" r:id="rId3"/>
    <p:sldId id="261" r:id="rId4"/>
    <p:sldId id="271" r:id="rId5"/>
    <p:sldId id="272" r:id="rId6"/>
    <p:sldId id="273" r:id="rId7"/>
    <p:sldId id="319" r:id="rId8"/>
    <p:sldId id="320" r:id="rId9"/>
    <p:sldId id="278" r:id="rId10"/>
    <p:sldId id="279" r:id="rId11"/>
    <p:sldId id="275" r:id="rId12"/>
    <p:sldId id="277" r:id="rId13"/>
    <p:sldId id="276" r:id="rId14"/>
    <p:sldId id="270" r:id="rId15"/>
    <p:sldId id="283" r:id="rId16"/>
    <p:sldId id="266" r:id="rId17"/>
    <p:sldId id="288" r:id="rId18"/>
    <p:sldId id="265" r:id="rId19"/>
    <p:sldId id="287" r:id="rId20"/>
    <p:sldId id="296" r:id="rId21"/>
    <p:sldId id="292" r:id="rId22"/>
    <p:sldId id="293" r:id="rId23"/>
    <p:sldId id="294" r:id="rId24"/>
    <p:sldId id="334" r:id="rId25"/>
    <p:sldId id="260" r:id="rId26"/>
    <p:sldId id="289" r:id="rId27"/>
    <p:sldId id="290" r:id="rId28"/>
    <p:sldId id="328" r:id="rId29"/>
    <p:sldId id="297" r:id="rId30"/>
    <p:sldId id="329" r:id="rId31"/>
    <p:sldId id="330" r:id="rId32"/>
    <p:sldId id="348" r:id="rId33"/>
    <p:sldId id="349" r:id="rId34"/>
    <p:sldId id="300" r:id="rId35"/>
    <p:sldId id="335" r:id="rId36"/>
    <p:sldId id="301" r:id="rId37"/>
    <p:sldId id="302" r:id="rId38"/>
    <p:sldId id="331" r:id="rId39"/>
    <p:sldId id="350" r:id="rId40"/>
    <p:sldId id="332" r:id="rId41"/>
    <p:sldId id="304" r:id="rId42"/>
    <p:sldId id="333" r:id="rId43"/>
    <p:sldId id="303" r:id="rId44"/>
    <p:sldId id="357" r:id="rId45"/>
    <p:sldId id="358" r:id="rId46"/>
    <p:sldId id="359" r:id="rId47"/>
    <p:sldId id="338" r:id="rId48"/>
    <p:sldId id="366" r:id="rId49"/>
    <p:sldId id="367" r:id="rId50"/>
    <p:sldId id="322" r:id="rId51"/>
    <p:sldId id="306" r:id="rId52"/>
    <p:sldId id="374" r:id="rId53"/>
    <p:sldId id="355" r:id="rId54"/>
    <p:sldId id="356" r:id="rId55"/>
    <p:sldId id="321" r:id="rId56"/>
    <p:sldId id="308" r:id="rId57"/>
    <p:sldId id="351" r:id="rId58"/>
    <p:sldId id="352" r:id="rId59"/>
    <p:sldId id="353" r:id="rId60"/>
    <p:sldId id="354" r:id="rId61"/>
    <p:sldId id="361" r:id="rId62"/>
    <p:sldId id="326" r:id="rId63"/>
    <p:sldId id="327" r:id="rId64"/>
    <p:sldId id="310" r:id="rId65"/>
    <p:sldId id="337" r:id="rId66"/>
    <p:sldId id="363" r:id="rId67"/>
    <p:sldId id="364" r:id="rId68"/>
    <p:sldId id="360" r:id="rId69"/>
    <p:sldId id="323" r:id="rId70"/>
    <p:sldId id="307" r:id="rId71"/>
    <p:sldId id="325" r:id="rId72"/>
    <p:sldId id="341" r:id="rId73"/>
    <p:sldId id="344" r:id="rId74"/>
    <p:sldId id="345" r:id="rId75"/>
    <p:sldId id="346" r:id="rId76"/>
    <p:sldId id="347" r:id="rId77"/>
    <p:sldId id="371" r:id="rId78"/>
    <p:sldId id="372" r:id="rId79"/>
    <p:sldId id="373" r:id="rId80"/>
    <p:sldId id="368" r:id="rId81"/>
    <p:sldId id="369" r:id="rId82"/>
    <p:sldId id="365" r:id="rId83"/>
    <p:sldId id="313" r:id="rId84"/>
    <p:sldId id="314" r:id="rId85"/>
    <p:sldId id="315" r:id="rId86"/>
    <p:sldId id="339" r:id="rId87"/>
    <p:sldId id="316" r:id="rId88"/>
    <p:sldId id="317" r:id="rId89"/>
    <p:sldId id="340" r:id="rId90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6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07" autoAdjust="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114" y="234"/>
      </p:cViewPr>
      <p:guideLst>
        <p:guide orient="horz" pos="2160"/>
        <p:guide pos="3840"/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5EC7D2-BABF-1A47-9E1A-C60D6D7B8DCB}" type="datetimeFigureOut">
              <a:rPr lang="en-US" smtClean="0"/>
              <a:t>7/27/2015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A3056-8650-304C-B1DD-44CF1AA9B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5630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E0E8C0-43A1-0247-8C34-BE56B6052C08}" type="datetimeFigureOut">
              <a:rPr lang="en-US" smtClean="0"/>
              <a:t>7/27/2015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0D44D9-8C5E-3C49-92AA-4FE25B56F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571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Text</a:t>
            </a:r>
            <a:r>
              <a:rPr lang="en-US" baseline="0" dirty="0" smtClean="0"/>
              <a:t> based authentication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D44D9-8C5E-3C49-92AA-4FE25B56F1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438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 i="1">
                <a:latin typeface="Times" panose="02020603050405020304" pitchFamily="18" charset="0"/>
                <a:cs typeface="Times" panose="02020603050405020304" pitchFamily="18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08FA9F87-1633-4213-8015-EFADCFC5FD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624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75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865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2pPr>
            <a:lvl3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3pPr>
            <a:lvl4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4pPr>
            <a:lvl5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08FA9F87-1633-4213-8015-EFADCFC5FD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50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 i="1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592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939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6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398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16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874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1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612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1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115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6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08FA9F87-1633-4213-8015-EFADCFC5FD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55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chemeClr val="bg2">
              <a:lumMod val="25000"/>
            </a:schemeClr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Lucida Grande"/>
        <a:buChar char="»"/>
        <a:defRPr sz="2100" kern="1200">
          <a:solidFill>
            <a:schemeClr val="bg2">
              <a:lumMod val="25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Lucida Grande"/>
        <a:buChar char="»"/>
        <a:defRPr sz="1800" kern="1200">
          <a:solidFill>
            <a:schemeClr val="bg2">
              <a:lumMod val="25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Lucida Grande"/>
        <a:buChar char="»"/>
        <a:defRPr sz="1500" kern="1200">
          <a:solidFill>
            <a:schemeClr val="bg2">
              <a:lumMod val="25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Lucida Grande"/>
        <a:buChar char="»"/>
        <a:defRPr sz="1400" kern="1200">
          <a:solidFill>
            <a:schemeClr val="bg2">
              <a:lumMod val="25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Lucida Grande"/>
        <a:buChar char="»"/>
        <a:defRPr sz="1400" kern="1200">
          <a:solidFill>
            <a:schemeClr val="bg2">
              <a:lumMod val="25000"/>
            </a:schemeClr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0500" y="630427"/>
            <a:ext cx="4890499" cy="3563000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4000" b="0" dirty="0" smtClean="0"/>
              <a:t>The </a:t>
            </a:r>
            <a:r>
              <a:rPr lang="en-US" sz="4000" dirty="0" smtClean="0"/>
              <a:t>Authentication Equation</a:t>
            </a:r>
            <a:br>
              <a:rPr lang="en-US" sz="4000" dirty="0" smtClean="0"/>
            </a:br>
            <a:r>
              <a:rPr lang="en-US" sz="2000" dirty="0" smtClean="0"/>
              <a:t>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2400" dirty="0" smtClean="0"/>
              <a:t>Visualizing </a:t>
            </a:r>
            <a:r>
              <a:rPr lang="en-US" sz="2400" b="0" dirty="0" smtClean="0"/>
              <a:t>the convergence of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security </a:t>
            </a:r>
            <a:r>
              <a:rPr lang="en-US" sz="2400" b="0" dirty="0" smtClean="0"/>
              <a:t>and</a:t>
            </a:r>
            <a:r>
              <a:rPr lang="en-US" sz="2400" dirty="0" smtClean="0"/>
              <a:t> usability </a:t>
            </a:r>
            <a:br>
              <a:rPr lang="en-US" sz="2400" dirty="0" smtClean="0"/>
            </a:br>
            <a:r>
              <a:rPr lang="en-US" sz="2400" b="0" dirty="0" smtClean="0"/>
              <a:t>of</a:t>
            </a:r>
            <a:r>
              <a:rPr lang="en-US" sz="2400" dirty="0" smtClean="0"/>
              <a:t> text-based passwords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10500" y="3483450"/>
            <a:ext cx="4890499" cy="864843"/>
          </a:xfrm>
        </p:spPr>
        <p:txBody>
          <a:bodyPr>
            <a:normAutofit/>
          </a:bodyPr>
          <a:lstStyle/>
          <a:p>
            <a:pPr algn="l"/>
            <a:r>
              <a:rPr lang="en-US" sz="1600" b="1" i="0" dirty="0" smtClean="0">
                <a:latin typeface="Helvetica"/>
                <a:cs typeface="Helvetica"/>
              </a:rPr>
              <a:t>Cathryn Ploehn, Kristen Greene</a:t>
            </a:r>
          </a:p>
          <a:p>
            <a:pPr algn="l"/>
            <a:r>
              <a:rPr lang="en-US" sz="1300" dirty="0"/>
              <a:t>United States National Institute of Standards </a:t>
            </a:r>
            <a:r>
              <a:rPr lang="en-US" sz="1300" dirty="0" smtClean="0"/>
              <a:t>and Technology</a:t>
            </a:r>
            <a:endParaRPr lang="en-US" sz="1300" dirty="0"/>
          </a:p>
        </p:txBody>
      </p:sp>
      <p:pic>
        <p:nvPicPr>
          <p:cNvPr id="5" name="Picture 4" descr="gri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51" y="-2056819"/>
            <a:ext cx="2308570" cy="92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9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88578" y="1807780"/>
            <a:ext cx="57668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000000"/>
                </a:solidFill>
                <a:latin typeface="Helvetica"/>
                <a:cs typeface="Helvetica"/>
              </a:rPr>
              <a:t>0</a:t>
            </a:r>
            <a:endParaRPr lang="en-US" sz="6000" b="1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21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88578" y="1807780"/>
            <a:ext cx="57668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000000"/>
                </a:solidFill>
                <a:latin typeface="Helvetica"/>
                <a:cs typeface="Helvetica"/>
              </a:rPr>
              <a:t>0V</a:t>
            </a:r>
            <a:endParaRPr lang="en-US" sz="6000" b="1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29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88578" y="1807780"/>
            <a:ext cx="57668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000000"/>
                </a:solidFill>
                <a:latin typeface="Helvetica"/>
                <a:cs typeface="Helvetica"/>
              </a:rPr>
              <a:t>0Vi:c</a:t>
            </a:r>
            <a:endParaRPr lang="en-US" sz="6000" b="1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4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88578" y="1807780"/>
            <a:ext cx="57668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000000"/>
                </a:solidFill>
                <a:latin typeface="Helvetica"/>
                <a:cs typeface="Helvetica"/>
              </a:rPr>
              <a:t>0Vi:cxs</a:t>
            </a:r>
            <a:endParaRPr lang="en-US" sz="6000" b="1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71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88578" y="1807780"/>
            <a:ext cx="57668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000000"/>
                </a:solidFill>
                <a:latin typeface="Helvetica"/>
                <a:cs typeface="Helvetica"/>
              </a:rPr>
              <a:t>0Vi:cxsyn0</a:t>
            </a:r>
            <a:endParaRPr lang="en-US" sz="6000" b="1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60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88578" y="1807780"/>
            <a:ext cx="636102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rgbClr val="000000"/>
                </a:solidFill>
                <a:latin typeface="Helvetica"/>
                <a:cs typeface="Helvetica"/>
              </a:rPr>
              <a:t>0Vi:cxsyn03'An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72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6523" y="1807780"/>
            <a:ext cx="81489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2">
                    <a:lumMod val="90000"/>
                  </a:schemeClr>
                </a:solidFill>
                <a:latin typeface="Helvetica"/>
                <a:cs typeface="Helvetica"/>
              </a:rPr>
              <a:t>0Vi</a:t>
            </a:r>
            <a:r>
              <a:rPr lang="en-US" sz="6000" b="1" dirty="0">
                <a:latin typeface="Helvetica"/>
                <a:cs typeface="Helvetica"/>
              </a:rPr>
              <a:t>:c</a:t>
            </a:r>
            <a:r>
              <a:rPr lang="en-US" sz="6000" b="1" dirty="0">
                <a:solidFill>
                  <a:srgbClr val="D0CECE"/>
                </a:solidFill>
                <a:latin typeface="Helvetica"/>
                <a:cs typeface="Helvetica"/>
              </a:rPr>
              <a:t>xsyn03'An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56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Do </a:t>
            </a:r>
            <a:r>
              <a:rPr lang="en-US" dirty="0" smtClean="0"/>
              <a:t>usable</a:t>
            </a:r>
            <a:r>
              <a:rPr lang="en-US" b="0" dirty="0" smtClean="0"/>
              <a:t> and </a:t>
            </a:r>
            <a:r>
              <a:rPr lang="en-US" dirty="0" smtClean="0"/>
              <a:t>secure</a:t>
            </a:r>
            <a:r>
              <a:rPr lang="en-US" b="0" dirty="0" smtClean="0"/>
              <a:t> passwords </a:t>
            </a:r>
            <a:r>
              <a:rPr lang="en-US" dirty="0" smtClean="0"/>
              <a:t>exist?</a:t>
            </a:r>
            <a:r>
              <a:rPr lang="en-US" b="0" dirty="0" smtClean="0"/>
              <a:t> </a:t>
            </a:r>
            <a:endParaRPr lang="en-US" b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39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785697" y="661939"/>
            <a:ext cx="3685310" cy="3685310"/>
          </a:xfrm>
          <a:prstGeom prst="ellipse">
            <a:avLst/>
          </a:prstGeom>
          <a:solidFill>
            <a:srgbClr val="820000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780367" y="661939"/>
            <a:ext cx="3685310" cy="3685310"/>
          </a:xfrm>
          <a:prstGeom prst="ellipse">
            <a:avLst/>
          </a:prstGeom>
          <a:solidFill>
            <a:schemeClr val="accent6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3780367" y="947887"/>
            <a:ext cx="1690640" cy="3098860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Ostrich Sans Medium" panose="02000508000000020004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200" i="1" dirty="0">
                <a:solidFill>
                  <a:schemeClr val="bg1"/>
                </a:solidFill>
                <a:latin typeface="Times"/>
                <a:cs typeface="Times"/>
              </a:rPr>
              <a:t>Do </a:t>
            </a:r>
            <a:r>
              <a:rPr lang="en-US" sz="3200" i="1" dirty="0" smtClean="0">
                <a:solidFill>
                  <a:schemeClr val="bg1"/>
                </a:solidFill>
                <a:latin typeface="Times"/>
                <a:cs typeface="Times"/>
              </a:rPr>
              <a:t>I exist</a:t>
            </a:r>
            <a:r>
              <a:rPr lang="en-US" sz="3200" i="1" dirty="0">
                <a:solidFill>
                  <a:schemeClr val="bg1"/>
                </a:solidFill>
                <a:latin typeface="Times"/>
                <a:cs typeface="Times"/>
              </a:rPr>
              <a:t>?</a:t>
            </a: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5471006" y="1659383"/>
            <a:ext cx="2056245" cy="1690423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Ostrich Sans Medium" panose="02000508000000020004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solidFill>
                  <a:schemeClr val="bg1"/>
                </a:solidFill>
              </a:rPr>
              <a:t>usability</a:t>
            </a:r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1785697" y="1659383"/>
            <a:ext cx="2056245" cy="1690423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Ostrich Sans Medium" panose="02000508000000020004" pitchFamily="50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solidFill>
                  <a:schemeClr val="bg1"/>
                </a:solidFill>
              </a:rPr>
              <a:t>security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83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ewRequirements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49892" y="1282305"/>
            <a:ext cx="4560696" cy="2139553"/>
          </a:xfrm>
        </p:spPr>
        <p:txBody>
          <a:bodyPr>
            <a:noAutofit/>
          </a:bodyPr>
          <a:lstStyle/>
          <a:p>
            <a:r>
              <a:rPr lang="en-US" sz="3200" b="0" dirty="0" smtClean="0"/>
              <a:t>Can we </a:t>
            </a:r>
            <a:r>
              <a:rPr lang="en-US" sz="3200" dirty="0" smtClean="0"/>
              <a:t>optimize</a:t>
            </a:r>
            <a:r>
              <a:rPr lang="en-US" sz="3200" b="0" dirty="0" smtClean="0"/>
              <a:t> password requirements for usability?</a:t>
            </a:r>
            <a:endParaRPr lang="en-US" sz="3200" b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49892" y="3442099"/>
            <a:ext cx="4560696" cy="1125140"/>
          </a:xfrm>
        </p:spPr>
        <p:txBody>
          <a:bodyPr/>
          <a:lstStyle/>
          <a:p>
            <a:r>
              <a:rPr lang="en-US" dirty="0" smtClean="0"/>
              <a:t>(while maintaining the security)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43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3317" y="273844"/>
            <a:ext cx="8038447" cy="4540897"/>
          </a:xfrm>
        </p:spPr>
        <p:txBody>
          <a:bodyPr>
            <a:noAutofit/>
          </a:bodyPr>
          <a:lstStyle/>
          <a:p>
            <a:pPr algn="ctr"/>
            <a:r>
              <a:rPr lang="en-US" sz="3200" b="0" i="1" dirty="0" smtClean="0">
                <a:solidFill>
                  <a:srgbClr val="000000"/>
                </a:solidFill>
                <a:latin typeface="Times"/>
                <a:ea typeface="Raleway" pitchFamily="2" charset="0"/>
                <a:cs typeface="Times"/>
              </a:rPr>
              <a:t>a </a:t>
            </a:r>
            <a:r>
              <a:rPr lang="en-US" sz="3200" i="1" dirty="0" smtClean="0">
                <a:solidFill>
                  <a:srgbClr val="000000"/>
                </a:solidFill>
                <a:latin typeface="Times"/>
                <a:ea typeface="Raleway" pitchFamily="2" charset="0"/>
                <a:cs typeface="Times"/>
              </a:rPr>
              <a:t>universal</a:t>
            </a:r>
            <a:r>
              <a:rPr lang="en-US" sz="3200" b="0" i="1" dirty="0" smtClean="0">
                <a:solidFill>
                  <a:srgbClr val="000000"/>
                </a:solidFill>
                <a:latin typeface="Times"/>
                <a:ea typeface="Raleway" pitchFamily="2" charset="0"/>
                <a:cs typeface="Times"/>
              </a:rPr>
              <a:t> </a:t>
            </a:r>
            <a:r>
              <a:rPr lang="en-US" sz="3200" b="0" i="1" dirty="0">
                <a:solidFill>
                  <a:srgbClr val="000000"/>
                </a:solidFill>
                <a:latin typeface="Times"/>
                <a:ea typeface="Raleway" pitchFamily="2" charset="0"/>
                <a:cs typeface="Times"/>
              </a:rPr>
              <a:t>struggle of the modern human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84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Identify </a:t>
            </a:r>
            <a:r>
              <a:rPr lang="en-US" dirty="0" smtClean="0"/>
              <a:t>which</a:t>
            </a:r>
            <a:r>
              <a:rPr lang="en-US" b="0" dirty="0" smtClean="0"/>
              <a:t> aspects </a:t>
            </a:r>
            <a:br>
              <a:rPr lang="en-US" b="0" dirty="0" smtClean="0"/>
            </a:br>
            <a:r>
              <a:rPr lang="en-US" b="0" dirty="0" smtClean="0"/>
              <a:t>of </a:t>
            </a:r>
            <a:r>
              <a:rPr lang="en-US" dirty="0" smtClean="0"/>
              <a:t>secure</a:t>
            </a:r>
            <a:r>
              <a:rPr lang="en-US" b="0" dirty="0" smtClean="0"/>
              <a:t> passwords lead to </a:t>
            </a:r>
            <a:br>
              <a:rPr lang="en-US" b="0" dirty="0" smtClean="0"/>
            </a:br>
            <a:r>
              <a:rPr lang="en-US" dirty="0" smtClean="0"/>
              <a:t>usability failures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94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88578" y="1807780"/>
            <a:ext cx="602982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rgbClr val="000000"/>
                </a:solidFill>
                <a:latin typeface="Helvetica"/>
                <a:cs typeface="Helvetica"/>
              </a:rPr>
              <a:t>0Vi:cxsyn03'An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877718" y="3802334"/>
            <a:ext cx="5481235" cy="0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211192" y="3802334"/>
            <a:ext cx="72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Helvetica"/>
                <a:cs typeface="Helvetica"/>
              </a:rPr>
              <a:t>length</a:t>
            </a:r>
            <a:endParaRPr lang="en-US" b="1" dirty="0">
              <a:latin typeface="Helvetica"/>
              <a:cs typeface="Helvetica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49772" y="1637646"/>
            <a:ext cx="0" cy="340267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6252223" y="1637869"/>
            <a:ext cx="0" cy="340267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028366" y="1637646"/>
            <a:ext cx="3245434" cy="0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640481" y="1165692"/>
            <a:ext cx="18646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Helvetica"/>
                <a:cs typeface="Helvetica"/>
              </a:rPr>
              <a:t>Number of symbols</a:t>
            </a:r>
            <a:endParaRPr lang="en-US" b="1" dirty="0">
              <a:latin typeface="Helvetica"/>
              <a:cs typeface="Helvetica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5570908" y="2823446"/>
            <a:ext cx="0" cy="410074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981020" y="2823446"/>
            <a:ext cx="0" cy="410074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004706" y="2823446"/>
            <a:ext cx="7492" cy="410074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001983" y="3233520"/>
            <a:ext cx="3993859" cy="0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767307" y="3236862"/>
            <a:ext cx="16109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Helvetica"/>
                <a:cs typeface="Helvetica"/>
              </a:rPr>
              <a:t>Number of digits</a:t>
            </a:r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54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 smtClean="0"/>
              <a:t>Explore the interaction between </a:t>
            </a:r>
            <a:r>
              <a:rPr lang="en-US" dirty="0" smtClean="0"/>
              <a:t>security</a:t>
            </a:r>
            <a:r>
              <a:rPr lang="en-US" b="0" dirty="0" smtClean="0"/>
              <a:t> and </a:t>
            </a:r>
            <a:r>
              <a:rPr lang="en-US" dirty="0" smtClean="0"/>
              <a:t>usability</a:t>
            </a:r>
            <a:r>
              <a:rPr lang="en-US" b="0" dirty="0" smtClean="0"/>
              <a:t> </a:t>
            </a:r>
            <a:r>
              <a:rPr lang="en-US" dirty="0" smtClean="0"/>
              <a:t>components</a:t>
            </a:r>
            <a:r>
              <a:rPr lang="en-US" b="0" dirty="0" smtClean="0"/>
              <a:t> of passwords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50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33288"/>
            <a:ext cx="9144000" cy="5262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>
                <a:latin typeface="Consolas"/>
                <a:cs typeface="Consolas"/>
              </a:rPr>
              <a:t>"</a:t>
            </a:r>
            <a:r>
              <a:rPr lang="pl-PL" sz="800" dirty="0">
                <a:latin typeface="Consolas"/>
                <a:cs typeface="Consolas"/>
              </a:rPr>
              <a:t>:MD}X,3r+v",1,3,0,1,0,0,5,65.54588851677637,"MDXrv3:},+",51.92475240350173,13.621136113274641,20.781068685625232,0,3,2,1,0,0,6,23,17,23,17,16,16,10,5,1,4</a:t>
            </a:r>
          </a:p>
          <a:p>
            <a:r>
              <a:rPr lang="pl-PL" sz="800" dirty="0">
                <a:latin typeface="Consolas"/>
                <a:cs typeface="Consolas"/>
              </a:rPr>
              <a:t>{Pfu_7P5&gt;i,1,1,2,0,1,-1,4,65.54588851677637,PPfui75{_&gt;,50.92475240350173,14.621136113274641,22.306717391636827,0,1,3,1,0,-1,4,22,14,22,14,15,15,10,5,2,3</a:t>
            </a:r>
          </a:p>
          <a:p>
            <a:r>
              <a:rPr lang="pl-PL" sz="800" dirty="0">
                <a:latin typeface="Consolas"/>
                <a:cs typeface="Consolas"/>
              </a:rPr>
              <a:t>"^,:Ll4~2R^",1,5,1,0,0,0,7,65.54588851677637,"LRl42^,:~^",52.661717997667935,12.884170519108435,19.656718080510498,0,5,2,1,0,0,8,22,16,19,15,16,16,10,3,2,5</a:t>
            </a:r>
          </a:p>
          <a:p>
            <a:r>
              <a:rPr lang="pl-PL" sz="800" dirty="0">
                <a:latin typeface="Consolas"/>
                <a:cs typeface="Consolas"/>
              </a:rPr>
              <a:t>3wA5~wfyRe,0,0,2,2,1,-2,3,65.54588851677637,ARwwfye35~,52.661717997667935,12.884170519108435,19.656718080510498,0,0,4,1,0,-1,4,17,14,17,14,13,13,10,7,2,1</a:t>
            </a:r>
          </a:p>
          <a:p>
            <a:r>
              <a:rPr lang="pl-PL" sz="800" dirty="0">
                <a:latin typeface="Consolas"/>
                <a:cs typeface="Consolas"/>
              </a:rPr>
              <a:t>"r};1:=Z,Nb",0,7,0,0,0,0,7,65.54588851677637,"ZNrb1};:=,",52.661717997667935,12.884170519108435,19.656718080510498,0,5,2,1,0,0,8,19,17,19,17,14,14,10,4,1,5</a:t>
            </a:r>
          </a:p>
          <a:p>
            <a:r>
              <a:rPr lang="pl-PL" sz="800" dirty="0" err="1">
                <a:latin typeface="Consolas"/>
                <a:cs typeface="Consolas"/>
              </a:rPr>
              <a:t>st</a:t>
            </a:r>
            <a:r>
              <a:rPr lang="pl-PL" sz="800" dirty="0">
                <a:latin typeface="Consolas"/>
                <a:cs typeface="Consolas"/>
              </a:rPr>
              <a:t>&lt;</a:t>
            </a:r>
            <a:r>
              <a:rPr lang="pl-PL" sz="800" dirty="0" err="1">
                <a:latin typeface="Consolas"/>
                <a:cs typeface="Consolas"/>
              </a:rPr>
              <a:t>gOfZ</a:t>
            </a:r>
            <a:r>
              <a:rPr lang="pl-PL" sz="800" dirty="0">
                <a:latin typeface="Consolas"/>
                <a:cs typeface="Consolas"/>
              </a:rPr>
              <a:t>@&amp;8,0,3,1,1,0,-1,4,65.54588851677637,OZstgf8&lt;@&amp;,51.92475240350173,13.621136113274641,20.781068685625232,0,1,3,1,0,-1,4,16,15,16,15,15,15,10,6,1,3</a:t>
            </a:r>
          </a:p>
          <a:p>
            <a:r>
              <a:rPr lang="pl-PL" sz="800" dirty="0" err="1">
                <a:latin typeface="Consolas"/>
                <a:cs typeface="Consolas"/>
              </a:rPr>
              <a:t>dJ</a:t>
            </a:r>
            <a:r>
              <a:rPr lang="pl-PL" sz="800" dirty="0">
                <a:latin typeface="Consolas"/>
                <a:cs typeface="Consolas"/>
              </a:rPr>
              <a:t>}5GRA8pj,0,0,2,2,1,-1,4,65.54588851677637,JGRAdpj58},51.92475240350173,13.621136113274641,20.781068685625232,0,0,4,1,0,-1,4,20,16,20,16,15,15,10,7,2,1</a:t>
            </a:r>
          </a:p>
          <a:p>
            <a:r>
              <a:rPr lang="pl-PL" sz="800" dirty="0">
                <a:latin typeface="Consolas"/>
                <a:cs typeface="Consolas"/>
              </a:rPr>
              <a:t>",)1i*ZNq;U",1,3,1,1,0,0,6,65.54588851677637,"ZNUiq1,)*;",51.92475240350173,13.621136113274641,20.781068685625232,0,3,2,1,0,-1,5,20,16,19,14,15,15,10,5,1,4</a:t>
            </a:r>
          </a:p>
          <a:p>
            <a:r>
              <a:rPr lang="pl-PL" sz="800" dirty="0">
                <a:latin typeface="Consolas"/>
                <a:cs typeface="Consolas"/>
              </a:rPr>
              <a:t>i&amp;#8Zw$NS$,0,3,1,1,0,0,5,65.54588851677637,ZNSiw8&amp;#$$,51.92475240350173,13.621136113274641,20.781068685625232,0,3,2,1,0,-1,5,20,16,20,16,17,17,10,5,1,4</a:t>
            </a:r>
          </a:p>
          <a:p>
            <a:r>
              <a:rPr lang="pl-PL" sz="800" dirty="0">
                <a:latin typeface="Consolas"/>
                <a:cs typeface="Consolas"/>
              </a:rPr>
              <a:t>h|v+wzDA3N,0,1,2,1,1,-1,4,65.54588851677637,DANhvwz3|+,51.92475240350173,13.621136113274641,20.781068685625232,0,0,3,1,0,-1,3,21,15,21,15,15,15,10,7,1,2</a:t>
            </a:r>
          </a:p>
          <a:p>
            <a:r>
              <a:rPr lang="pl-PL" sz="800" dirty="0">
                <a:latin typeface="Consolas"/>
                <a:cs typeface="Consolas"/>
              </a:rPr>
              <a:t>!0vG.bvc@h,1,1,2,1,0,0,5,65.54588851677637,Gvbvch0!.@,53.2466804983891,12.29920801838728,18.76427079821996,0,1,3,0,0,0,4,17,12,17,12,13,13,10,6,1,3</a:t>
            </a:r>
          </a:p>
          <a:p>
            <a:r>
              <a:rPr lang="pl-PL" sz="800" dirty="0">
                <a:latin typeface="Consolas"/>
                <a:cs typeface="Consolas"/>
              </a:rPr>
              <a:t>qw|43#UHbh,0,1,1,1,0,-1,2,65.54588851677637,UHqwbh43|#,51.33978990278057,14.206098613995799,21.673515967915773,0,0,3,1,0,-1,3,17,14,17,14,14,14,10,6,2,2</a:t>
            </a:r>
          </a:p>
          <a:p>
            <a:r>
              <a:rPr lang="pl-PL" sz="800" dirty="0">
                <a:latin typeface="Consolas"/>
                <a:cs typeface="Consolas"/>
              </a:rPr>
              <a:t>tw|850|_iB,0,3,1,1,0,-1,4,65.54588851677637,Btwi850||_,51.50971490422289,14.036173612553485,21.41427010934629,0,1,3,0,0,-1,3,16,13,16,13,14,14,10,4,3,3</a:t>
            </a:r>
          </a:p>
          <a:p>
            <a:r>
              <a:rPr lang="pl-PL" sz="800" dirty="0">
                <a:latin typeface="Consolas"/>
                <a:cs typeface="Consolas"/>
              </a:rPr>
              <a:t>4]I]i~L4Kn,0,3,1,0,1,0,5,65.54588851677637,ILKin44]]~,50.92475240350173,14.621136113274641,22.306717391636827,0,1,3,1,0,-1,4,24,15,24,15,14,14,10,5,2,3</a:t>
            </a:r>
          </a:p>
          <a:p>
            <a:r>
              <a:rPr lang="pl-PL" sz="800" dirty="0">
                <a:latin typeface="Consolas"/>
                <a:cs typeface="Consolas"/>
              </a:rPr>
              <a:t>!l:z3LM%8M,1,1,1,1,1,0,5,65.54588851677637,LMMlz38!:%,50.92475240350173,14.621136113274641,22.306717391636827,0,1,3,1,0,0,5,23,15,23,15,16,16,10,5,2,3</a:t>
            </a:r>
          </a:p>
          <a:p>
            <a:r>
              <a:rPr lang="pl-PL" sz="800" dirty="0" err="1">
                <a:latin typeface="Consolas"/>
                <a:cs typeface="Consolas"/>
              </a:rPr>
              <a:t>wEqC</a:t>
            </a:r>
            <a:r>
              <a:rPr lang="pl-PL" sz="800" dirty="0">
                <a:latin typeface="Consolas"/>
                <a:cs typeface="Consolas"/>
              </a:rPr>
              <a:t>)8gdwl,0,0,2,1,0,-1,2,65.54588851677637,ECwqgdwl8),54.2466804983891,11.29920801838728,17.238622092208367,0,0,4,1,0,-1,4,14,13,14,13,13,13,10,8,1,1</a:t>
            </a:r>
          </a:p>
          <a:p>
            <a:r>
              <a:rPr lang="pl-PL" sz="800" dirty="0">
                <a:latin typeface="Consolas"/>
                <a:cs typeface="Consolas"/>
              </a:rPr>
              <a:t>?&lt;o2$YE}jQ,1,3,0,2,0,-1,5,65.54588851677637,YEQoj2?&lt;$},51.92475240350173,13.621136113274641,20.781068685625232,0,3,2,1,0,-1,5,21,17,21,17,17,17,10,5,1,4</a:t>
            </a:r>
          </a:p>
          <a:p>
            <a:r>
              <a:rPr lang="pl-PL" sz="800" dirty="0">
                <a:latin typeface="Consolas"/>
                <a:cs typeface="Consolas"/>
              </a:rPr>
              <a:t>m{&amp;n3S5G2s,0,1,2,0,1,0,4,65.54588851677637,SGmns352{&amp;,50.92475240350173,14.621136113274641,22.306717391636827,0,0,3,1,0,0,4,22,15,22,15,14,14,10,5,3,2</a:t>
            </a:r>
          </a:p>
          <a:p>
            <a:r>
              <a:rPr lang="pl-PL" sz="800" dirty="0">
                <a:latin typeface="Consolas"/>
                <a:cs typeface="Consolas"/>
              </a:rPr>
              <a:t>[35&lt;TuIqvq,1,0,2,1,0,-1,3,65.54588851677637,TIuqvq35[&lt;,51.33978990278057,14.206098613995799,21.673515967915773,0,0,3,1,0,-1,3,17,14,17,14,13,13,10,6,2,2</a:t>
            </a:r>
          </a:p>
          <a:p>
            <a:r>
              <a:rPr lang="pl-PL" sz="800" dirty="0">
                <a:latin typeface="Consolas"/>
                <a:cs typeface="Consolas"/>
              </a:rPr>
              <a:t>"yyY,wbDZ0@",0,0,3,2,0,-1,4,65.54588851677637,"YDZyywb0,@",51.92475240350173,13.621136113274641,20.781068685625232,0,0,3,1,0,-1,3,16,14,16,14,14,14,10,7,1,2</a:t>
            </a:r>
          </a:p>
          <a:p>
            <a:r>
              <a:rPr lang="pl-PL" sz="800" dirty="0">
                <a:latin typeface="Consolas"/>
                <a:cs typeface="Consolas"/>
              </a:rPr>
              <a:t>"1,(*</a:t>
            </a:r>
            <a:r>
              <a:rPr lang="pl-PL" sz="800" dirty="0" err="1">
                <a:latin typeface="Consolas"/>
                <a:cs typeface="Consolas"/>
              </a:rPr>
              <a:t>sT</a:t>
            </a:r>
            <a:r>
              <a:rPr lang="pl-PL" sz="800" dirty="0">
                <a:latin typeface="Consolas"/>
                <a:cs typeface="Consolas"/>
              </a:rPr>
              <a:t>*zWx",0,5,0,2,0,0,7,65.54588851677637,"TWszx1,(**",51.92475240350173,13.621136113274641,20.781068685625232,0,3,2,1,0,0,6,18,14,16,13,15,15,10,5,1,4</a:t>
            </a:r>
          </a:p>
          <a:p>
            <a:r>
              <a:rPr lang="pl-PL" sz="800" dirty="0">
                <a:latin typeface="Consolas"/>
                <a:cs typeface="Consolas"/>
              </a:rPr>
              <a:t>!4UH&gt;t6L&lt;K,1,1,2,1,1,-1,5,65.54588851677637,UHLKt46!&gt;&lt;,51.92475240350173,13.621136113274641,20.781068685625232,0,1,3,1,0,-1,4,24,16,24,16,17,17,10,5,2,3</a:t>
            </a:r>
          </a:p>
          <a:p>
            <a:r>
              <a:rPr lang="pl-PL" sz="800" dirty="0" err="1">
                <a:latin typeface="Consolas"/>
                <a:cs typeface="Consolas"/>
              </a:rPr>
              <a:t>dLZx</a:t>
            </a:r>
            <a:r>
              <a:rPr lang="pl-PL" sz="800" dirty="0">
                <a:latin typeface="Consolas"/>
                <a:cs typeface="Consolas"/>
              </a:rPr>
              <a:t>{s$1i:,0,1,1,1,0,0,3,65.54588851677637,LZdxsi1{$:,51.92475240350173,13.621136113274641,20.781068685625232,0,1,3,1,0,-1,4,18,15,18,15,15,15,10,6,1,3</a:t>
            </a:r>
          </a:p>
          <a:p>
            <a:r>
              <a:rPr lang="pl-PL" sz="800" dirty="0">
                <a:latin typeface="Consolas"/>
                <a:cs typeface="Consolas"/>
              </a:rPr>
              <a:t>;5NemelGX8,1,0,4,1,1,-1,6,65.54588851677637,NGXemel58;,51.92475240350173,13.621136113274641,20.781068685625232,0,0,4,1,0,-1,4,16,14,16,14,13,13,10,7,2,1</a:t>
            </a:r>
          </a:p>
          <a:p>
            <a:r>
              <a:rPr lang="pl-PL" sz="800" dirty="0">
                <a:latin typeface="Consolas"/>
                <a:cs typeface="Consolas"/>
              </a:rPr>
              <a:t>"i7#op,N2c6",0,1,1,0,1,-1,2,65.54588851677637,"Niopc726#,",51.92475240350173,13.621136113274641,20.781068685625232,0,0,3,0,0,-1,2,19,14,19,14,12,12,10,5,3,2</a:t>
            </a:r>
          </a:p>
          <a:p>
            <a:r>
              <a:rPr lang="pl-PL" sz="800" dirty="0">
                <a:latin typeface="Consolas"/>
                <a:cs typeface="Consolas"/>
              </a:rPr>
              <a:t>t-pg8ceMUs,0,0,3,1,1,-1,4,65.54588851677637,MUtpgces8-,54.2466804983891,11.29920801838728,17.238622092208367,0,0,4,1,0,-1,4,16,13,16,13,12,12,10,8,1,1</a:t>
            </a:r>
          </a:p>
          <a:p>
            <a:r>
              <a:rPr lang="pl-PL" sz="800" dirty="0">
                <a:latin typeface="Consolas"/>
                <a:cs typeface="Consolas"/>
              </a:rPr>
              <a:t>j;W7&lt;=p*lq,0,5,0,0,0,0,5,65.54588851677637,Wjplq7;&lt;=*,52.92475240350173,12.621136113274641,19.25541997961364,0,3,2,0,0,0,5,19,13,18,14,13,13,10,5,1,4</a:t>
            </a:r>
          </a:p>
          <a:p>
            <a:r>
              <a:rPr lang="pl-PL" sz="800" dirty="0">
                <a:latin typeface="Consolas"/>
                <a:cs typeface="Consolas"/>
              </a:rPr>
              <a:t>:r6Sa/t*|&amp;,1,5,1,0,1,-1,7,65.54588851677637,Srat6:/*|&amp;,53.2466804983891,12.29920801838728,18.76427079821996,0,5,2,0,0,-1,6,20,14,20,14,15,15,10,4,1,5</a:t>
            </a:r>
          </a:p>
          <a:p>
            <a:r>
              <a:rPr lang="pl-PL" sz="800" dirty="0">
                <a:latin typeface="Consolas"/>
                <a:cs typeface="Consolas"/>
              </a:rPr>
              <a:t>1$Z?=LK(Eo,0,5,0,1,0,0,6,65.54588851677637,ZLKEo1$?=(,52.92475240350173,12.621136113274641,19.25541997961364,0,3,2,1,0,-1,5,21,17,21,17,17,17,10,5,1,4</a:t>
            </a:r>
          </a:p>
          <a:p>
            <a:r>
              <a:rPr lang="pl-PL" sz="800" dirty="0">
                <a:latin typeface="Consolas"/>
                <a:cs typeface="Consolas"/>
              </a:rPr>
              <a:t>wu*</a:t>
            </a:r>
            <a:r>
              <a:rPr lang="pl-PL" sz="800" dirty="0" err="1">
                <a:latin typeface="Consolas"/>
                <a:cs typeface="Consolas"/>
              </a:rPr>
              <a:t>QjE</a:t>
            </a:r>
            <a:r>
              <a:rPr lang="pl-PL" sz="800" dirty="0">
                <a:latin typeface="Consolas"/>
                <a:cs typeface="Consolas"/>
              </a:rPr>
              <a:t>{u{3,0,3,1,1,0,-2,3,65.54588851677637,QEwuju3*{{,51.92475240350173,13.621136113274641,20.781068685625232,0,1,3,1,0,-1,4,21,14,20,14,15,15,10,6,1,3</a:t>
            </a:r>
          </a:p>
          <a:p>
            <a:r>
              <a:rPr lang="pl-PL" sz="800" dirty="0">
                <a:latin typeface="Consolas"/>
                <a:cs typeface="Consolas"/>
              </a:rPr>
              <a:t>0&amp;BvcTBJua,0,0,3,1,0,-1,3,65.54588851677637,BTBJvcua0&amp;,52.92475240350173,12.621136113274641,19.25541997961364,0,0,4,1,0,0,5,16,15,16,15,15,15,10,8,1,1</a:t>
            </a:r>
          </a:p>
          <a:p>
            <a:r>
              <a:rPr lang="pl-PL" sz="800" dirty="0">
                <a:latin typeface="Consolas"/>
                <a:cs typeface="Consolas"/>
              </a:rPr>
              <a:t>%@5B{0bNHL,1,1,2,1,0,0,5,65.54588851677637,BNHLb50%@{,51.92475240350173,13.621136113274641,20.781068685625232,0,1,3,1,0,0,5,22,18,22,18,17,17,10,5,2,3</a:t>
            </a:r>
          </a:p>
          <a:p>
            <a:r>
              <a:rPr lang="pl-PL" sz="800" dirty="0" err="1">
                <a:latin typeface="Consolas"/>
                <a:cs typeface="Consolas"/>
              </a:rPr>
              <a:t>oPML~G</a:t>
            </a:r>
            <a:r>
              <a:rPr lang="pl-PL" sz="800" dirty="0">
                <a:latin typeface="Consolas"/>
                <a:cs typeface="Consolas"/>
              </a:rPr>
              <a:t>}O8g,0,1,1,1,1,-1,3,65.54588851677637,PMLGOog8~},52.661717997667935,12.884170519108435,19.656718080510498,0,0,3,1,0,-</a:t>
            </a:r>
            <a:r>
              <a:rPr lang="pl-PL" sz="800" dirty="0" smtClean="0">
                <a:latin typeface="Consolas"/>
                <a:cs typeface="Consolas"/>
              </a:rPr>
              <a:t>1,3,23,17,23,17,17,17,10,7,1,2</a:t>
            </a:r>
          </a:p>
          <a:p>
            <a:r>
              <a:rPr lang="pl-PL" sz="800" dirty="0">
                <a:latin typeface="Consolas"/>
                <a:cs typeface="Consolas"/>
              </a:rPr>
              <a:t>"7o{,%~hM6D",0,5,1,1,1,-1,7,65.54588851677637,"MDoh76{,%~",51.33978990278057,14.206098613995799,21.673515967915773,0,3,2,1,0,-1,5,21,16,21,16,15,15,10,4,2,4</a:t>
            </a:r>
          </a:p>
          <a:p>
            <a:r>
              <a:rPr lang="pl-PL" sz="800" dirty="0">
                <a:latin typeface="Consolas"/>
                <a:cs typeface="Consolas"/>
              </a:rPr>
              <a:t>^d)6JgD:N8,1,1,1,1,0,0,4,65.54588851677637,JDNdg68^):,50.92475240350173,14.621136113274641,22.306717391636827,0,1,3,1,0,0,5,21,16,20,14,16,16,10,5,2,3</a:t>
            </a:r>
          </a:p>
          <a:p>
            <a:r>
              <a:rPr lang="pl-PL" sz="800" dirty="0">
                <a:latin typeface="Consolas"/>
                <a:cs typeface="Consolas"/>
              </a:rPr>
              <a:t>b5SAY8V7n$,0,0,4,1,1,-1,5,65.54588851677637,SAYVbn587$,51.92475240350173,13.621136113274641,20.781068685625232,0,0,4,1,0,-1,4,21,15,21,15,15,15,10,6,3,1</a:t>
            </a:r>
          </a:p>
          <a:p>
            <a:r>
              <a:rPr lang="pl-PL" sz="800" dirty="0">
                <a:latin typeface="Consolas"/>
                <a:cs typeface="Consolas"/>
              </a:rPr>
              <a:t>j;LqL8GHN8,0,0,3,1,1,0,5,65.54588851677637,LLGHNjq88;,52.661717997667935,12.884170519108435,19.656718080510498,0,0,4,1,0,0,5,20,16,20,16,15,15,10,7,2,1</a:t>
            </a:r>
          </a:p>
          <a:p>
            <a:r>
              <a:rPr lang="pl-PL" sz="800" dirty="0">
                <a:latin typeface="Consolas"/>
                <a:cs typeface="Consolas"/>
              </a:rPr>
              <a:t>&amp;G};a+5.}Z,1,7,0,0,0,0,8,65.54588851677637,GZa5&amp;};+.},54.2466804983891,11.29920801838728,17.238622092208367,0,7,1,1,0,-1,8,23,18,23,18,16,16,10,3,1,6</a:t>
            </a:r>
          </a:p>
          <a:p>
            <a:r>
              <a:rPr lang="pl-PL" sz="800" dirty="0">
                <a:latin typeface="Consolas"/>
                <a:cs typeface="Consolas"/>
              </a:rPr>
              <a:t>^S9ha|[c&amp;a,1,3,1,0,1,-1,5,65.54588851677637,Shaca9^|[&amp;,52.92475240350173,12.621136113274641,19.25541997961364,0,3,2,0,0,-1,4,21,14,20,14,14,14,10,5,1,4</a:t>
            </a:r>
          </a:p>
          <a:p>
            <a:r>
              <a:rPr lang="pl-PL" sz="800" dirty="0">
                <a:latin typeface="Consolas"/>
                <a:cs typeface="Consolas"/>
              </a:rPr>
              <a:t>8Y*</a:t>
            </a:r>
            <a:r>
              <a:rPr lang="pl-PL" sz="800" dirty="0" err="1">
                <a:latin typeface="Consolas"/>
                <a:cs typeface="Consolas"/>
              </a:rPr>
              <a:t>sAm</a:t>
            </a:r>
            <a:r>
              <a:rPr lang="pl-PL" sz="800" dirty="0">
                <a:latin typeface="Consolas"/>
                <a:cs typeface="Consolas"/>
              </a:rPr>
              <a:t>&gt;H[l,0,3,1,1,0,-1,4,65.54588851677637,YAHsml8*&gt;[,51.50971490422289,14.036173612553485,21.41427010934629,0,1,3,1,0,-</a:t>
            </a:r>
            <a:r>
              <a:rPr lang="pl-PL" sz="800" dirty="0" smtClean="0">
                <a:latin typeface="Consolas"/>
                <a:cs typeface="Consolas"/>
              </a:rPr>
              <a:t>1,4,24,15,23,15,15,15,10,6,1,3</a:t>
            </a:r>
          </a:p>
          <a:p>
            <a:r>
              <a:rPr lang="pl-PL" sz="800" dirty="0" smtClean="0">
                <a:latin typeface="Consolas"/>
                <a:cs typeface="Consolas"/>
              </a:rPr>
              <a:t>gN2b[7K(Al,0,1,1,1,1,-1,3,65.54588851677637,NKAgbl27[(,50.92475240350173,14.621136113274641,22.306717391636827,0,0,3,1,0,-1,3,21,16,21,16,14,14,10,6,2,2</a:t>
            </a:r>
          </a:p>
          <a:p>
            <a:r>
              <a:rPr lang="pl-PL" sz="800" dirty="0" smtClean="0">
                <a:latin typeface="Consolas"/>
                <a:cs typeface="Consolas"/>
              </a:rPr>
              <a:t>}</a:t>
            </a:r>
            <a:r>
              <a:rPr lang="pl-PL" sz="800" dirty="0" err="1" smtClean="0">
                <a:latin typeface="Consolas"/>
                <a:cs typeface="Consolas"/>
              </a:rPr>
              <a:t>GdB.J</a:t>
            </a:r>
            <a:r>
              <a:rPr lang="pl-PL" sz="800" dirty="0" smtClean="0">
                <a:latin typeface="Consolas"/>
                <a:cs typeface="Consolas"/>
              </a:rPr>
              <a:t>/2pJ,1,1,2,2,0,0,6,65.54588851677637,GBJJdp2}./,51.92475240350173,13.621136113274641,20.781068685625232,0,1,3,1,0,0,5,21,17,21,17,15,15,10,6,1,3</a:t>
            </a:r>
            <a:endParaRPr lang="pl-PL" sz="800" dirty="0">
              <a:latin typeface="Consolas"/>
              <a:cs typeface="Consolas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23888" y="1282305"/>
            <a:ext cx="7886700" cy="2139553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kern="120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pPr algn="ctr"/>
            <a:r>
              <a:rPr lang="en-US" sz="8000" dirty="0" smtClean="0"/>
              <a:t>somehow.</a:t>
            </a:r>
            <a:endParaRPr lang="en-US" sz="8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98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atatovisualization-2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29" y="1654098"/>
            <a:ext cx="5529342" cy="183530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3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tool</a:t>
            </a:r>
            <a:br>
              <a:rPr lang="en-US" dirty="0" smtClean="0"/>
            </a:br>
            <a:r>
              <a:rPr lang="en-US" b="0" dirty="0" smtClean="0"/>
              <a:t>to explore usability and security password metrics</a:t>
            </a:r>
            <a:endParaRPr lang="en-US" b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68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of the tool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8650" y="1097884"/>
            <a:ext cx="8515350" cy="3774281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b="1" dirty="0" smtClean="0"/>
              <a:t>support</a:t>
            </a:r>
            <a:r>
              <a:rPr lang="en-US" dirty="0" smtClean="0"/>
              <a:t> </a:t>
            </a:r>
            <a:r>
              <a:rPr lang="en-US" dirty="0"/>
              <a:t>password usability research activities</a:t>
            </a:r>
          </a:p>
          <a:p>
            <a:pPr>
              <a:lnSpc>
                <a:spcPct val="140000"/>
              </a:lnSpc>
            </a:pPr>
            <a:r>
              <a:rPr lang="en-US" b="1" dirty="0" smtClean="0"/>
              <a:t>integrate</a:t>
            </a:r>
            <a:r>
              <a:rPr lang="en-US" dirty="0" smtClean="0"/>
              <a:t> </a:t>
            </a:r>
            <a:r>
              <a:rPr lang="en-US" dirty="0"/>
              <a:t>various measurements of passwords</a:t>
            </a:r>
          </a:p>
          <a:p>
            <a:pPr>
              <a:lnSpc>
                <a:spcPct val="140000"/>
              </a:lnSpc>
            </a:pPr>
            <a:r>
              <a:rPr lang="en-US" b="1" dirty="0" smtClean="0"/>
              <a:t>leverage</a:t>
            </a:r>
            <a:r>
              <a:rPr lang="en-US" dirty="0" smtClean="0"/>
              <a:t> </a:t>
            </a:r>
            <a:r>
              <a:rPr lang="en-US" dirty="0"/>
              <a:t>web </a:t>
            </a:r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88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of the tool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8650" y="1097884"/>
            <a:ext cx="8515350" cy="3774281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dirty="0" smtClean="0"/>
              <a:t>flexibly </a:t>
            </a:r>
            <a:r>
              <a:rPr lang="en-US" b="1" dirty="0"/>
              <a:t>display</a:t>
            </a:r>
            <a:r>
              <a:rPr lang="en-US" dirty="0"/>
              <a:t> data</a:t>
            </a:r>
          </a:p>
          <a:p>
            <a:pPr>
              <a:lnSpc>
                <a:spcPct val="140000"/>
              </a:lnSpc>
            </a:pPr>
            <a:r>
              <a:rPr lang="en-US" dirty="0" smtClean="0"/>
              <a:t>enable </a:t>
            </a:r>
            <a:r>
              <a:rPr lang="en-US" dirty="0"/>
              <a:t>the </a:t>
            </a:r>
            <a:r>
              <a:rPr lang="en-US" b="1" dirty="0"/>
              <a:t>exploration</a:t>
            </a:r>
            <a:r>
              <a:rPr lang="en-US" dirty="0"/>
              <a:t> of where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password </a:t>
            </a:r>
            <a:r>
              <a:rPr lang="en-US" dirty="0"/>
              <a:t>security and usability collide </a:t>
            </a:r>
          </a:p>
          <a:p>
            <a:pPr>
              <a:lnSpc>
                <a:spcPct val="140000"/>
              </a:lnSpc>
            </a:pPr>
            <a:r>
              <a:rPr lang="en-US" dirty="0"/>
              <a:t> </a:t>
            </a:r>
            <a:r>
              <a:rPr lang="en-US" b="1" dirty="0"/>
              <a:t>share</a:t>
            </a:r>
            <a:r>
              <a:rPr lang="en-US" dirty="0"/>
              <a:t> with research community as an open source tool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73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 composition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Password metric computation</a:t>
            </a:r>
          </a:p>
          <a:p>
            <a:pPr lvl="1"/>
            <a:r>
              <a:rPr lang="en-US" dirty="0" smtClean="0"/>
              <a:t>Python3 code, run from terminal</a:t>
            </a:r>
          </a:p>
          <a:p>
            <a:pPr lvl="1"/>
            <a:endParaRPr lang="en-US" dirty="0"/>
          </a:p>
          <a:p>
            <a:r>
              <a:rPr lang="en-US" dirty="0" smtClean="0"/>
              <a:t>Password metric visualization</a:t>
            </a:r>
          </a:p>
          <a:p>
            <a:pPr lvl="1"/>
            <a:r>
              <a:rPr lang="en-US" dirty="0" smtClean="0"/>
              <a:t>Browser, D3.js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64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3888" y="1282305"/>
            <a:ext cx="1339966" cy="2139553"/>
          </a:xfrm>
        </p:spPr>
        <p:txBody>
          <a:bodyPr>
            <a:noAutofit/>
          </a:bodyPr>
          <a:lstStyle/>
          <a:p>
            <a:r>
              <a:rPr lang="en-US" sz="16600" dirty="0" smtClean="0"/>
              <a:t>1</a:t>
            </a:r>
            <a:endParaRPr lang="en-US" sz="16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963854" y="1282305"/>
            <a:ext cx="6546734" cy="1833841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kern="120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sz="4800" dirty="0" smtClean="0"/>
              <a:t>usability </a:t>
            </a:r>
          </a:p>
          <a:p>
            <a:r>
              <a:rPr lang="en-US" sz="4800" b="0" dirty="0" smtClean="0"/>
              <a:t>and </a:t>
            </a:r>
            <a:r>
              <a:rPr lang="en-US" sz="4800" dirty="0" smtClean="0"/>
              <a:t>security </a:t>
            </a:r>
            <a:r>
              <a:rPr lang="en-US" sz="4800" b="0" dirty="0" smtClean="0"/>
              <a:t>metrics</a:t>
            </a:r>
            <a:endParaRPr lang="en-US" sz="4800" b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0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104" y="-7794"/>
            <a:ext cx="9546648" cy="517413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87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task: </a:t>
            </a:r>
            <a:r>
              <a:rPr lang="en-US" dirty="0" smtClean="0"/>
              <a:t>automate computation </a:t>
            </a:r>
            <a:r>
              <a:rPr lang="en-US" b="0" dirty="0" smtClean="0"/>
              <a:t>of password metrics</a:t>
            </a:r>
            <a:endParaRPr lang="en-US" b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27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metrics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Linguistic and phonological difficulty </a:t>
            </a:r>
            <a:endParaRPr lang="en-US" dirty="0" smtClean="0"/>
          </a:p>
          <a:p>
            <a:r>
              <a:rPr lang="en-US" dirty="0" smtClean="0"/>
              <a:t>Entropy</a:t>
            </a:r>
          </a:p>
          <a:p>
            <a:r>
              <a:rPr lang="en-US" dirty="0" smtClean="0"/>
              <a:t>number </a:t>
            </a:r>
            <a:r>
              <a:rPr lang="en-US" dirty="0"/>
              <a:t>of </a:t>
            </a:r>
            <a:r>
              <a:rPr lang="en-US" dirty="0" smtClean="0"/>
              <a:t>keystrokes</a:t>
            </a:r>
          </a:p>
          <a:p>
            <a:r>
              <a:rPr lang="en-US" dirty="0" smtClean="0"/>
              <a:t>password </a:t>
            </a:r>
            <a:r>
              <a:rPr lang="en-US" dirty="0"/>
              <a:t>permutation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11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-1126861"/>
            <a:ext cx="7886700" cy="2139553"/>
          </a:xfrm>
        </p:spPr>
        <p:txBody>
          <a:bodyPr/>
          <a:lstStyle/>
          <a:p>
            <a:r>
              <a:rPr lang="en-US" dirty="0" smtClean="0"/>
              <a:t>Entropy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032933"/>
            <a:ext cx="7886700" cy="1125140"/>
          </a:xfrm>
        </p:spPr>
        <p:txBody>
          <a:bodyPr>
            <a:normAutofit/>
          </a:bodyPr>
          <a:lstStyle/>
          <a:p>
            <a:r>
              <a:rPr lang="en-US" dirty="0"/>
              <a:t>Uncertainty in a random </a:t>
            </a:r>
            <a:r>
              <a:rPr lang="en-US" dirty="0" smtClean="0"/>
              <a:t>variable,</a:t>
            </a:r>
            <a:br>
              <a:rPr lang="en-US" dirty="0" smtClean="0"/>
            </a:br>
            <a:r>
              <a:rPr lang="en-US" dirty="0" smtClean="0"/>
              <a:t>commonly </a:t>
            </a:r>
            <a:r>
              <a:rPr lang="en-US" dirty="0"/>
              <a:t>used to </a:t>
            </a:r>
            <a:r>
              <a:rPr lang="en-US" dirty="0" smtClean="0"/>
              <a:t>measure theoretical </a:t>
            </a:r>
            <a:r>
              <a:rPr lang="en-US" dirty="0" smtClean="0"/>
              <a:t>password </a:t>
            </a:r>
            <a:r>
              <a:rPr lang="en-US" dirty="0"/>
              <a:t>strength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32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60384" y="6468978"/>
            <a:ext cx="42105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DD9683"/>
                </a:solidFill>
                <a:latin typeface="Junction Regular" panose="020B0603000000020004" pitchFamily="34" charset="0"/>
              </a:rPr>
              <a:t>**Line used as an example – does not reflect real data</a:t>
            </a:r>
            <a:endParaRPr lang="en-US" sz="1200" dirty="0">
              <a:solidFill>
                <a:srgbClr val="DD9683"/>
              </a:solidFill>
              <a:latin typeface="Junction Regular" panose="020B060300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2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-1126861"/>
            <a:ext cx="7886700" cy="2139553"/>
          </a:xfrm>
        </p:spPr>
        <p:txBody>
          <a:bodyPr/>
          <a:lstStyle/>
          <a:p>
            <a:r>
              <a:rPr lang="en-US" dirty="0" smtClean="0"/>
              <a:t>Entropy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032933"/>
            <a:ext cx="7886700" cy="1125140"/>
          </a:xfrm>
        </p:spPr>
        <p:txBody>
          <a:bodyPr>
            <a:normAutofit/>
          </a:bodyPr>
          <a:lstStyle/>
          <a:p>
            <a:r>
              <a:rPr lang="en-US" dirty="0"/>
              <a:t>Uncertainty in a random </a:t>
            </a:r>
            <a:r>
              <a:rPr lang="en-US" dirty="0" smtClean="0"/>
              <a:t>variable,</a:t>
            </a:r>
            <a:br>
              <a:rPr lang="en-US" dirty="0" smtClean="0"/>
            </a:br>
            <a:r>
              <a:rPr lang="en-US" dirty="0" smtClean="0"/>
              <a:t>commonly </a:t>
            </a:r>
            <a:r>
              <a:rPr lang="en-US" dirty="0"/>
              <a:t>used to </a:t>
            </a:r>
            <a:r>
              <a:rPr lang="en-US" dirty="0" smtClean="0"/>
              <a:t>measure </a:t>
            </a:r>
            <a:r>
              <a:rPr lang="en-US" dirty="0" smtClean="0"/>
              <a:t>theoretical password strength</a:t>
            </a:r>
          </a:p>
          <a:p>
            <a:r>
              <a:rPr lang="en-US" dirty="0" smtClean="0"/>
              <a:t>Has limitations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33</a:t>
            </a:fld>
            <a:endParaRPr lang="en-US" dirty="0"/>
          </a:p>
        </p:txBody>
      </p:sp>
      <p:cxnSp>
        <p:nvCxnSpPr>
          <p:cNvPr id="5" name="Straight Arrow Connector 4"/>
          <p:cNvCxnSpPr>
            <a:stCxn id="7" idx="18"/>
          </p:cNvCxnSpPr>
          <p:nvPr/>
        </p:nvCxnSpPr>
        <p:spPr>
          <a:xfrm flipV="1">
            <a:off x="348488" y="4735998"/>
            <a:ext cx="8658256" cy="28779"/>
          </a:xfrm>
          <a:prstGeom prst="straightConnector1">
            <a:avLst/>
          </a:prstGeom>
          <a:ln w="762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7" idx="18"/>
          </p:cNvCxnSpPr>
          <p:nvPr/>
        </p:nvCxnSpPr>
        <p:spPr>
          <a:xfrm flipV="1">
            <a:off x="348488" y="427751"/>
            <a:ext cx="8658256" cy="4337026"/>
          </a:xfrm>
          <a:prstGeom prst="straightConnector1">
            <a:avLst/>
          </a:prstGeom>
          <a:ln w="762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6"/>
          <p:cNvSpPr/>
          <p:nvPr/>
        </p:nvSpPr>
        <p:spPr>
          <a:xfrm>
            <a:off x="-2047556" y="-491510"/>
            <a:ext cx="12860647" cy="5689600"/>
          </a:xfrm>
          <a:custGeom>
            <a:avLst/>
            <a:gdLst>
              <a:gd name="connsiteX0" fmla="*/ 0 w 12443510"/>
              <a:gd name="connsiteY0" fmla="*/ 5569527 h 5578763"/>
              <a:gd name="connsiteX1" fmla="*/ 55419 w 12443510"/>
              <a:gd name="connsiteY1" fmla="*/ 5578763 h 5578763"/>
              <a:gd name="connsiteX2" fmla="*/ 452582 w 12443510"/>
              <a:gd name="connsiteY2" fmla="*/ 5560291 h 5578763"/>
              <a:gd name="connsiteX3" fmla="*/ 646546 w 12443510"/>
              <a:gd name="connsiteY3" fmla="*/ 5514109 h 5578763"/>
              <a:gd name="connsiteX4" fmla="*/ 748146 w 12443510"/>
              <a:gd name="connsiteY4" fmla="*/ 5486400 h 5578763"/>
              <a:gd name="connsiteX5" fmla="*/ 868219 w 12443510"/>
              <a:gd name="connsiteY5" fmla="*/ 5477163 h 5578763"/>
              <a:gd name="connsiteX6" fmla="*/ 1071419 w 12443510"/>
              <a:gd name="connsiteY6" fmla="*/ 5458691 h 5578763"/>
              <a:gd name="connsiteX7" fmla="*/ 1173019 w 12443510"/>
              <a:gd name="connsiteY7" fmla="*/ 5430982 h 5578763"/>
              <a:gd name="connsiteX8" fmla="*/ 1274619 w 12443510"/>
              <a:gd name="connsiteY8" fmla="*/ 5421745 h 5578763"/>
              <a:gd name="connsiteX9" fmla="*/ 1366982 w 12443510"/>
              <a:gd name="connsiteY9" fmla="*/ 5403272 h 5578763"/>
              <a:gd name="connsiteX10" fmla="*/ 1505528 w 12443510"/>
              <a:gd name="connsiteY10" fmla="*/ 5384800 h 5578763"/>
              <a:gd name="connsiteX11" fmla="*/ 1754909 w 12443510"/>
              <a:gd name="connsiteY11" fmla="*/ 5320145 h 5578763"/>
              <a:gd name="connsiteX12" fmla="*/ 1819564 w 12443510"/>
              <a:gd name="connsiteY12" fmla="*/ 5310909 h 5578763"/>
              <a:gd name="connsiteX13" fmla="*/ 1884219 w 12443510"/>
              <a:gd name="connsiteY13" fmla="*/ 5283200 h 5578763"/>
              <a:gd name="connsiteX14" fmla="*/ 2004291 w 12443510"/>
              <a:gd name="connsiteY14" fmla="*/ 5255491 h 5578763"/>
              <a:gd name="connsiteX15" fmla="*/ 2179782 w 12443510"/>
              <a:gd name="connsiteY15" fmla="*/ 5209309 h 5578763"/>
              <a:gd name="connsiteX16" fmla="*/ 2225964 w 12443510"/>
              <a:gd name="connsiteY16" fmla="*/ 5190836 h 5578763"/>
              <a:gd name="connsiteX17" fmla="*/ 2253673 w 12443510"/>
              <a:gd name="connsiteY17" fmla="*/ 5181600 h 5578763"/>
              <a:gd name="connsiteX18" fmla="*/ 2318328 w 12443510"/>
              <a:gd name="connsiteY18" fmla="*/ 5153891 h 5578763"/>
              <a:gd name="connsiteX19" fmla="*/ 2355273 w 12443510"/>
              <a:gd name="connsiteY19" fmla="*/ 5135418 h 5578763"/>
              <a:gd name="connsiteX20" fmla="*/ 2382982 w 12443510"/>
              <a:gd name="connsiteY20" fmla="*/ 5107709 h 5578763"/>
              <a:gd name="connsiteX21" fmla="*/ 2521528 w 12443510"/>
              <a:gd name="connsiteY21" fmla="*/ 5061527 h 5578763"/>
              <a:gd name="connsiteX22" fmla="*/ 2595419 w 12443510"/>
              <a:gd name="connsiteY22" fmla="*/ 5015345 h 5578763"/>
              <a:gd name="connsiteX23" fmla="*/ 2623128 w 12443510"/>
              <a:gd name="connsiteY23" fmla="*/ 5006109 h 5578763"/>
              <a:gd name="connsiteX24" fmla="*/ 2706255 w 12443510"/>
              <a:gd name="connsiteY24" fmla="*/ 4969163 h 5578763"/>
              <a:gd name="connsiteX25" fmla="*/ 2863273 w 12443510"/>
              <a:gd name="connsiteY25" fmla="*/ 4913745 h 5578763"/>
              <a:gd name="connsiteX26" fmla="*/ 2927928 w 12443510"/>
              <a:gd name="connsiteY26" fmla="*/ 4886036 h 5578763"/>
              <a:gd name="connsiteX27" fmla="*/ 2974109 w 12443510"/>
              <a:gd name="connsiteY27" fmla="*/ 4858327 h 5578763"/>
              <a:gd name="connsiteX28" fmla="*/ 3057237 w 12443510"/>
              <a:gd name="connsiteY28" fmla="*/ 4830618 h 5578763"/>
              <a:gd name="connsiteX29" fmla="*/ 3149600 w 12443510"/>
              <a:gd name="connsiteY29" fmla="*/ 4784436 h 5578763"/>
              <a:gd name="connsiteX30" fmla="*/ 3195782 w 12443510"/>
              <a:gd name="connsiteY30" fmla="*/ 4765963 h 5578763"/>
              <a:gd name="connsiteX31" fmla="*/ 3251200 w 12443510"/>
              <a:gd name="connsiteY31" fmla="*/ 4747491 h 5578763"/>
              <a:gd name="connsiteX32" fmla="*/ 3297382 w 12443510"/>
              <a:gd name="connsiteY32" fmla="*/ 4719782 h 5578763"/>
              <a:gd name="connsiteX33" fmla="*/ 3352800 w 12443510"/>
              <a:gd name="connsiteY33" fmla="*/ 4701309 h 5578763"/>
              <a:gd name="connsiteX34" fmla="*/ 3491346 w 12443510"/>
              <a:gd name="connsiteY34" fmla="*/ 4636654 h 5578763"/>
              <a:gd name="connsiteX35" fmla="*/ 3602182 w 12443510"/>
              <a:gd name="connsiteY35" fmla="*/ 4590472 h 5578763"/>
              <a:gd name="connsiteX36" fmla="*/ 3676073 w 12443510"/>
              <a:gd name="connsiteY36" fmla="*/ 4562763 h 5578763"/>
              <a:gd name="connsiteX37" fmla="*/ 3833091 w 12443510"/>
              <a:gd name="connsiteY37" fmla="*/ 4498109 h 5578763"/>
              <a:gd name="connsiteX38" fmla="*/ 3925455 w 12443510"/>
              <a:gd name="connsiteY38" fmla="*/ 4470400 h 5578763"/>
              <a:gd name="connsiteX39" fmla="*/ 4184073 w 12443510"/>
              <a:gd name="connsiteY39" fmla="*/ 4387272 h 5578763"/>
              <a:gd name="connsiteX40" fmla="*/ 4359564 w 12443510"/>
              <a:gd name="connsiteY40" fmla="*/ 4341091 h 5578763"/>
              <a:gd name="connsiteX41" fmla="*/ 4488873 w 12443510"/>
              <a:gd name="connsiteY41" fmla="*/ 4294909 h 5578763"/>
              <a:gd name="connsiteX42" fmla="*/ 4581237 w 12443510"/>
              <a:gd name="connsiteY42" fmla="*/ 4267200 h 5578763"/>
              <a:gd name="connsiteX43" fmla="*/ 4738255 w 12443510"/>
              <a:gd name="connsiteY43" fmla="*/ 4202545 h 5578763"/>
              <a:gd name="connsiteX44" fmla="*/ 4830619 w 12443510"/>
              <a:gd name="connsiteY44" fmla="*/ 4184072 h 5578763"/>
              <a:gd name="connsiteX45" fmla="*/ 5015346 w 12443510"/>
              <a:gd name="connsiteY45" fmla="*/ 4128654 h 5578763"/>
              <a:gd name="connsiteX46" fmla="*/ 5098473 w 12443510"/>
              <a:gd name="connsiteY46" fmla="*/ 4100945 h 5578763"/>
              <a:gd name="connsiteX47" fmla="*/ 5190837 w 12443510"/>
              <a:gd name="connsiteY47" fmla="*/ 4082472 h 5578763"/>
              <a:gd name="connsiteX48" fmla="*/ 5467928 w 12443510"/>
              <a:gd name="connsiteY48" fmla="*/ 3999345 h 5578763"/>
              <a:gd name="connsiteX49" fmla="*/ 5532582 w 12443510"/>
              <a:gd name="connsiteY49" fmla="*/ 3980872 h 5578763"/>
              <a:gd name="connsiteX50" fmla="*/ 5680364 w 12443510"/>
              <a:gd name="connsiteY50" fmla="*/ 3943927 h 5578763"/>
              <a:gd name="connsiteX51" fmla="*/ 5837382 w 12443510"/>
              <a:gd name="connsiteY51" fmla="*/ 3897745 h 5578763"/>
              <a:gd name="connsiteX52" fmla="*/ 5929746 w 12443510"/>
              <a:gd name="connsiteY52" fmla="*/ 3851563 h 5578763"/>
              <a:gd name="connsiteX53" fmla="*/ 6022109 w 12443510"/>
              <a:gd name="connsiteY53" fmla="*/ 3833091 h 5578763"/>
              <a:gd name="connsiteX54" fmla="*/ 6216073 w 12443510"/>
              <a:gd name="connsiteY54" fmla="*/ 3777672 h 5578763"/>
              <a:gd name="connsiteX55" fmla="*/ 6400800 w 12443510"/>
              <a:gd name="connsiteY55" fmla="*/ 3685309 h 5578763"/>
              <a:gd name="connsiteX56" fmla="*/ 6594764 w 12443510"/>
              <a:gd name="connsiteY56" fmla="*/ 3602182 h 5578763"/>
              <a:gd name="connsiteX57" fmla="*/ 6677891 w 12443510"/>
              <a:gd name="connsiteY57" fmla="*/ 3556000 h 5578763"/>
              <a:gd name="connsiteX58" fmla="*/ 6733309 w 12443510"/>
              <a:gd name="connsiteY58" fmla="*/ 3528291 h 5578763"/>
              <a:gd name="connsiteX59" fmla="*/ 6797964 w 12443510"/>
              <a:gd name="connsiteY59" fmla="*/ 3482109 h 5578763"/>
              <a:gd name="connsiteX60" fmla="*/ 6936509 w 12443510"/>
              <a:gd name="connsiteY60" fmla="*/ 3389745 h 5578763"/>
              <a:gd name="connsiteX61" fmla="*/ 7010400 w 12443510"/>
              <a:gd name="connsiteY61" fmla="*/ 3325091 h 5578763"/>
              <a:gd name="connsiteX62" fmla="*/ 7075055 w 12443510"/>
              <a:gd name="connsiteY62" fmla="*/ 3288145 h 5578763"/>
              <a:gd name="connsiteX63" fmla="*/ 7148946 w 12443510"/>
              <a:gd name="connsiteY63" fmla="*/ 3232727 h 5578763"/>
              <a:gd name="connsiteX64" fmla="*/ 7213600 w 12443510"/>
              <a:gd name="connsiteY64" fmla="*/ 3177309 h 5578763"/>
              <a:gd name="connsiteX65" fmla="*/ 7287491 w 12443510"/>
              <a:gd name="connsiteY65" fmla="*/ 3140363 h 5578763"/>
              <a:gd name="connsiteX66" fmla="*/ 7342909 w 12443510"/>
              <a:gd name="connsiteY66" fmla="*/ 3094182 h 5578763"/>
              <a:gd name="connsiteX67" fmla="*/ 7499928 w 12443510"/>
              <a:gd name="connsiteY67" fmla="*/ 2983345 h 5578763"/>
              <a:gd name="connsiteX68" fmla="*/ 7564582 w 12443510"/>
              <a:gd name="connsiteY68" fmla="*/ 2946400 h 5578763"/>
              <a:gd name="connsiteX69" fmla="*/ 7675419 w 12443510"/>
              <a:gd name="connsiteY69" fmla="*/ 2854036 h 5578763"/>
              <a:gd name="connsiteX70" fmla="*/ 7795491 w 12443510"/>
              <a:gd name="connsiteY70" fmla="*/ 2770909 h 5578763"/>
              <a:gd name="connsiteX71" fmla="*/ 7860146 w 12443510"/>
              <a:gd name="connsiteY71" fmla="*/ 2733963 h 5578763"/>
              <a:gd name="connsiteX72" fmla="*/ 7952509 w 12443510"/>
              <a:gd name="connsiteY72" fmla="*/ 2660072 h 5578763"/>
              <a:gd name="connsiteX73" fmla="*/ 8007928 w 12443510"/>
              <a:gd name="connsiteY73" fmla="*/ 2613891 h 5578763"/>
              <a:gd name="connsiteX74" fmla="*/ 8054109 w 12443510"/>
              <a:gd name="connsiteY74" fmla="*/ 2567709 h 5578763"/>
              <a:gd name="connsiteX75" fmla="*/ 8201891 w 12443510"/>
              <a:gd name="connsiteY75" fmla="*/ 2466109 h 5578763"/>
              <a:gd name="connsiteX76" fmla="*/ 8275782 w 12443510"/>
              <a:gd name="connsiteY76" fmla="*/ 2419927 h 5578763"/>
              <a:gd name="connsiteX77" fmla="*/ 8377382 w 12443510"/>
              <a:gd name="connsiteY77" fmla="*/ 2346036 h 5578763"/>
              <a:gd name="connsiteX78" fmla="*/ 8506691 w 12443510"/>
              <a:gd name="connsiteY78" fmla="*/ 2253672 h 5578763"/>
              <a:gd name="connsiteX79" fmla="*/ 8562109 w 12443510"/>
              <a:gd name="connsiteY79" fmla="*/ 2225963 h 5578763"/>
              <a:gd name="connsiteX80" fmla="*/ 8626764 w 12443510"/>
              <a:gd name="connsiteY80" fmla="*/ 2170545 h 5578763"/>
              <a:gd name="connsiteX81" fmla="*/ 8709891 w 12443510"/>
              <a:gd name="connsiteY81" fmla="*/ 2133600 h 5578763"/>
              <a:gd name="connsiteX82" fmla="*/ 8793019 w 12443510"/>
              <a:gd name="connsiteY82" fmla="*/ 2078182 h 5578763"/>
              <a:gd name="connsiteX83" fmla="*/ 8968509 w 12443510"/>
              <a:gd name="connsiteY83" fmla="*/ 1976582 h 5578763"/>
              <a:gd name="connsiteX84" fmla="*/ 9023928 w 12443510"/>
              <a:gd name="connsiteY84" fmla="*/ 1939636 h 5578763"/>
              <a:gd name="connsiteX85" fmla="*/ 9107055 w 12443510"/>
              <a:gd name="connsiteY85" fmla="*/ 1902691 h 5578763"/>
              <a:gd name="connsiteX86" fmla="*/ 9227128 w 12443510"/>
              <a:gd name="connsiteY86" fmla="*/ 1828800 h 5578763"/>
              <a:gd name="connsiteX87" fmla="*/ 9393382 w 12443510"/>
              <a:gd name="connsiteY87" fmla="*/ 1773382 h 5578763"/>
              <a:gd name="connsiteX88" fmla="*/ 9633528 w 12443510"/>
              <a:gd name="connsiteY88" fmla="*/ 1653309 h 5578763"/>
              <a:gd name="connsiteX89" fmla="*/ 9744364 w 12443510"/>
              <a:gd name="connsiteY89" fmla="*/ 1607127 h 5578763"/>
              <a:gd name="connsiteX90" fmla="*/ 9845964 w 12443510"/>
              <a:gd name="connsiteY90" fmla="*/ 1551709 h 5578763"/>
              <a:gd name="connsiteX91" fmla="*/ 10086109 w 12443510"/>
              <a:gd name="connsiteY91" fmla="*/ 1450109 h 5578763"/>
              <a:gd name="connsiteX92" fmla="*/ 10501746 w 12443510"/>
              <a:gd name="connsiteY92" fmla="*/ 1265382 h 5578763"/>
              <a:gd name="connsiteX93" fmla="*/ 10621819 w 12443510"/>
              <a:gd name="connsiteY93" fmla="*/ 1200727 h 5578763"/>
              <a:gd name="connsiteX94" fmla="*/ 10732655 w 12443510"/>
              <a:gd name="connsiteY94" fmla="*/ 1136072 h 5578763"/>
              <a:gd name="connsiteX95" fmla="*/ 10778837 w 12443510"/>
              <a:gd name="connsiteY95" fmla="*/ 1108363 h 5578763"/>
              <a:gd name="connsiteX96" fmla="*/ 10861964 w 12443510"/>
              <a:gd name="connsiteY96" fmla="*/ 1052945 h 5578763"/>
              <a:gd name="connsiteX97" fmla="*/ 10945091 w 12443510"/>
              <a:gd name="connsiteY97" fmla="*/ 1016000 h 5578763"/>
              <a:gd name="connsiteX98" fmla="*/ 11046691 w 12443510"/>
              <a:gd name="connsiteY98" fmla="*/ 960582 h 5578763"/>
              <a:gd name="connsiteX99" fmla="*/ 11249891 w 12443510"/>
              <a:gd name="connsiteY99" fmla="*/ 895927 h 5578763"/>
              <a:gd name="connsiteX100" fmla="*/ 11462328 w 12443510"/>
              <a:gd name="connsiteY100" fmla="*/ 803563 h 5578763"/>
              <a:gd name="connsiteX101" fmla="*/ 11508509 w 12443510"/>
              <a:gd name="connsiteY101" fmla="*/ 766618 h 5578763"/>
              <a:gd name="connsiteX102" fmla="*/ 11610109 w 12443510"/>
              <a:gd name="connsiteY102" fmla="*/ 711200 h 5578763"/>
              <a:gd name="connsiteX103" fmla="*/ 11822546 w 12443510"/>
              <a:gd name="connsiteY103" fmla="*/ 572654 h 5578763"/>
              <a:gd name="connsiteX104" fmla="*/ 11951855 w 12443510"/>
              <a:gd name="connsiteY104" fmla="*/ 489527 h 5578763"/>
              <a:gd name="connsiteX105" fmla="*/ 12127346 w 12443510"/>
              <a:gd name="connsiteY105" fmla="*/ 360218 h 5578763"/>
              <a:gd name="connsiteX106" fmla="*/ 12238182 w 12443510"/>
              <a:gd name="connsiteY106" fmla="*/ 267854 h 5578763"/>
              <a:gd name="connsiteX107" fmla="*/ 12422909 w 12443510"/>
              <a:gd name="connsiteY107" fmla="*/ 129309 h 5578763"/>
              <a:gd name="connsiteX108" fmla="*/ 12441382 w 12443510"/>
              <a:gd name="connsiteY108" fmla="*/ 101600 h 5578763"/>
              <a:gd name="connsiteX109" fmla="*/ 12441382 w 12443510"/>
              <a:gd name="connsiteY109" fmla="*/ 0 h 5578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12443510" h="5578763">
                <a:moveTo>
                  <a:pt x="0" y="5569527"/>
                </a:moveTo>
                <a:cubicBezTo>
                  <a:pt x="18473" y="5572606"/>
                  <a:pt x="36691" y="5578763"/>
                  <a:pt x="55419" y="5578763"/>
                </a:cubicBezTo>
                <a:cubicBezTo>
                  <a:pt x="306819" y="5578763"/>
                  <a:pt x="289465" y="5578414"/>
                  <a:pt x="452582" y="5560291"/>
                </a:cubicBezTo>
                <a:cubicBezTo>
                  <a:pt x="655671" y="5499365"/>
                  <a:pt x="430055" y="5563312"/>
                  <a:pt x="646546" y="5514109"/>
                </a:cubicBezTo>
                <a:cubicBezTo>
                  <a:pt x="680777" y="5506329"/>
                  <a:pt x="713520" y="5492171"/>
                  <a:pt x="748146" y="5486400"/>
                </a:cubicBezTo>
                <a:cubicBezTo>
                  <a:pt x="787742" y="5479801"/>
                  <a:pt x="828223" y="5480591"/>
                  <a:pt x="868219" y="5477163"/>
                </a:cubicBezTo>
                <a:lnTo>
                  <a:pt x="1071419" y="5458691"/>
                </a:lnTo>
                <a:cubicBezTo>
                  <a:pt x="1105286" y="5449455"/>
                  <a:pt x="1138482" y="5437262"/>
                  <a:pt x="1173019" y="5430982"/>
                </a:cubicBezTo>
                <a:cubicBezTo>
                  <a:pt x="1206477" y="5424899"/>
                  <a:pt x="1240954" y="5426554"/>
                  <a:pt x="1274619" y="5421745"/>
                </a:cubicBezTo>
                <a:cubicBezTo>
                  <a:pt x="1305701" y="5417305"/>
                  <a:pt x="1336012" y="5408434"/>
                  <a:pt x="1366982" y="5403272"/>
                </a:cubicBezTo>
                <a:cubicBezTo>
                  <a:pt x="1435453" y="5391860"/>
                  <a:pt x="1440000" y="5397086"/>
                  <a:pt x="1505528" y="5384800"/>
                </a:cubicBezTo>
                <a:cubicBezTo>
                  <a:pt x="1621434" y="5363068"/>
                  <a:pt x="1608656" y="5355246"/>
                  <a:pt x="1754909" y="5320145"/>
                </a:cubicBezTo>
                <a:cubicBezTo>
                  <a:pt x="1776078" y="5315064"/>
                  <a:pt x="1798012" y="5313988"/>
                  <a:pt x="1819564" y="5310909"/>
                </a:cubicBezTo>
                <a:cubicBezTo>
                  <a:pt x="1841116" y="5301673"/>
                  <a:pt x="1862138" y="5291086"/>
                  <a:pt x="1884219" y="5283200"/>
                </a:cubicBezTo>
                <a:cubicBezTo>
                  <a:pt x="1935885" y="5264748"/>
                  <a:pt x="1952661" y="5264096"/>
                  <a:pt x="2004291" y="5255491"/>
                </a:cubicBezTo>
                <a:cubicBezTo>
                  <a:pt x="2135781" y="5211661"/>
                  <a:pt x="2076575" y="5224052"/>
                  <a:pt x="2179782" y="5209309"/>
                </a:cubicBezTo>
                <a:cubicBezTo>
                  <a:pt x="2195176" y="5203151"/>
                  <a:pt x="2210440" y="5196658"/>
                  <a:pt x="2225964" y="5190836"/>
                </a:cubicBezTo>
                <a:cubicBezTo>
                  <a:pt x="2235080" y="5187418"/>
                  <a:pt x="2244633" y="5185216"/>
                  <a:pt x="2253673" y="5181600"/>
                </a:cubicBezTo>
                <a:cubicBezTo>
                  <a:pt x="2275443" y="5172892"/>
                  <a:pt x="2296982" y="5163594"/>
                  <a:pt x="2318328" y="5153891"/>
                </a:cubicBezTo>
                <a:cubicBezTo>
                  <a:pt x="2330863" y="5148193"/>
                  <a:pt x="2344069" y="5143421"/>
                  <a:pt x="2355273" y="5135418"/>
                </a:cubicBezTo>
                <a:cubicBezTo>
                  <a:pt x="2365902" y="5127826"/>
                  <a:pt x="2371905" y="5114632"/>
                  <a:pt x="2382982" y="5107709"/>
                </a:cubicBezTo>
                <a:cubicBezTo>
                  <a:pt x="2406376" y="5093088"/>
                  <a:pt x="2515323" y="5063389"/>
                  <a:pt x="2521528" y="5061527"/>
                </a:cubicBezTo>
                <a:cubicBezTo>
                  <a:pt x="2546158" y="5046133"/>
                  <a:pt x="2569920" y="5029253"/>
                  <a:pt x="2595419" y="5015345"/>
                </a:cubicBezTo>
                <a:cubicBezTo>
                  <a:pt x="2603966" y="5010683"/>
                  <a:pt x="2614141" y="5009854"/>
                  <a:pt x="2623128" y="5006109"/>
                </a:cubicBezTo>
                <a:cubicBezTo>
                  <a:pt x="2651118" y="4994446"/>
                  <a:pt x="2678216" y="4980708"/>
                  <a:pt x="2706255" y="4969163"/>
                </a:cubicBezTo>
                <a:cubicBezTo>
                  <a:pt x="2816555" y="4923745"/>
                  <a:pt x="2745130" y="4958049"/>
                  <a:pt x="2863273" y="4913745"/>
                </a:cubicBezTo>
                <a:cubicBezTo>
                  <a:pt x="2885228" y="4905512"/>
                  <a:pt x="2906956" y="4896522"/>
                  <a:pt x="2927928" y="4886036"/>
                </a:cubicBezTo>
                <a:cubicBezTo>
                  <a:pt x="2943985" y="4878008"/>
                  <a:pt x="2957608" y="4865399"/>
                  <a:pt x="2974109" y="4858327"/>
                </a:cubicBezTo>
                <a:cubicBezTo>
                  <a:pt x="3000956" y="4846821"/>
                  <a:pt x="3030318" y="4841952"/>
                  <a:pt x="3057237" y="4830618"/>
                </a:cubicBezTo>
                <a:cubicBezTo>
                  <a:pt x="3088961" y="4817260"/>
                  <a:pt x="3117640" y="4797220"/>
                  <a:pt x="3149600" y="4784436"/>
                </a:cubicBezTo>
                <a:cubicBezTo>
                  <a:pt x="3164994" y="4778278"/>
                  <a:pt x="3180200" y="4771629"/>
                  <a:pt x="3195782" y="4765963"/>
                </a:cubicBezTo>
                <a:cubicBezTo>
                  <a:pt x="3214082" y="4759309"/>
                  <a:pt x="3233473" y="4755548"/>
                  <a:pt x="3251200" y="4747491"/>
                </a:cubicBezTo>
                <a:cubicBezTo>
                  <a:pt x="3267543" y="4740062"/>
                  <a:pt x="3281039" y="4727211"/>
                  <a:pt x="3297382" y="4719782"/>
                </a:cubicBezTo>
                <a:cubicBezTo>
                  <a:pt x="3315109" y="4711724"/>
                  <a:pt x="3334626" y="4708299"/>
                  <a:pt x="3352800" y="4701309"/>
                </a:cubicBezTo>
                <a:cubicBezTo>
                  <a:pt x="3529411" y="4633381"/>
                  <a:pt x="3294724" y="4718581"/>
                  <a:pt x="3491346" y="4636654"/>
                </a:cubicBezTo>
                <a:lnTo>
                  <a:pt x="3602182" y="4590472"/>
                </a:lnTo>
                <a:cubicBezTo>
                  <a:pt x="3626606" y="4580702"/>
                  <a:pt x="3651749" y="4572779"/>
                  <a:pt x="3676073" y="4562763"/>
                </a:cubicBezTo>
                <a:cubicBezTo>
                  <a:pt x="3728412" y="4541212"/>
                  <a:pt x="3778875" y="4514374"/>
                  <a:pt x="3833091" y="4498109"/>
                </a:cubicBezTo>
                <a:cubicBezTo>
                  <a:pt x="3863879" y="4488873"/>
                  <a:pt x="3894961" y="4480565"/>
                  <a:pt x="3925455" y="4470400"/>
                </a:cubicBezTo>
                <a:cubicBezTo>
                  <a:pt x="4037011" y="4433215"/>
                  <a:pt x="4029207" y="4418244"/>
                  <a:pt x="4184073" y="4387272"/>
                </a:cubicBezTo>
                <a:cubicBezTo>
                  <a:pt x="4289518" y="4366184"/>
                  <a:pt x="4261125" y="4375834"/>
                  <a:pt x="4359564" y="4341091"/>
                </a:cubicBezTo>
                <a:cubicBezTo>
                  <a:pt x="4445986" y="4310589"/>
                  <a:pt x="4412720" y="4318707"/>
                  <a:pt x="4488873" y="4294909"/>
                </a:cubicBezTo>
                <a:cubicBezTo>
                  <a:pt x="4519553" y="4285321"/>
                  <a:pt x="4551075" y="4278312"/>
                  <a:pt x="4581237" y="4267200"/>
                </a:cubicBezTo>
                <a:cubicBezTo>
                  <a:pt x="4651831" y="4241191"/>
                  <a:pt x="4667698" y="4222144"/>
                  <a:pt x="4738255" y="4202545"/>
                </a:cubicBezTo>
                <a:cubicBezTo>
                  <a:pt x="4768507" y="4194142"/>
                  <a:pt x="4800281" y="4192162"/>
                  <a:pt x="4830619" y="4184072"/>
                </a:cubicBezTo>
                <a:cubicBezTo>
                  <a:pt x="4892735" y="4167508"/>
                  <a:pt x="4954358" y="4148983"/>
                  <a:pt x="5015346" y="4128654"/>
                </a:cubicBezTo>
                <a:cubicBezTo>
                  <a:pt x="5043055" y="4119418"/>
                  <a:pt x="5070227" y="4108378"/>
                  <a:pt x="5098473" y="4100945"/>
                </a:cubicBezTo>
                <a:cubicBezTo>
                  <a:pt x="5128837" y="4092954"/>
                  <a:pt x="5160499" y="4090562"/>
                  <a:pt x="5190837" y="4082472"/>
                </a:cubicBezTo>
                <a:cubicBezTo>
                  <a:pt x="5210603" y="4077201"/>
                  <a:pt x="5411863" y="4015835"/>
                  <a:pt x="5467928" y="3999345"/>
                </a:cubicBezTo>
                <a:cubicBezTo>
                  <a:pt x="5489431" y="3993021"/>
                  <a:pt x="5510702" y="3985734"/>
                  <a:pt x="5532582" y="3980872"/>
                </a:cubicBezTo>
                <a:cubicBezTo>
                  <a:pt x="5587692" y="3968626"/>
                  <a:pt x="5627818" y="3961442"/>
                  <a:pt x="5680364" y="3943927"/>
                </a:cubicBezTo>
                <a:cubicBezTo>
                  <a:pt x="5818508" y="3897879"/>
                  <a:pt x="5687922" y="3930959"/>
                  <a:pt x="5837382" y="3897745"/>
                </a:cubicBezTo>
                <a:cubicBezTo>
                  <a:pt x="5868170" y="3882351"/>
                  <a:pt x="5897256" y="3862934"/>
                  <a:pt x="5929746" y="3851563"/>
                </a:cubicBezTo>
                <a:cubicBezTo>
                  <a:pt x="5959381" y="3841191"/>
                  <a:pt x="5991565" y="3840363"/>
                  <a:pt x="6022109" y="3833091"/>
                </a:cubicBezTo>
                <a:cubicBezTo>
                  <a:pt x="6037241" y="3829488"/>
                  <a:pt x="6197660" y="3785651"/>
                  <a:pt x="6216073" y="3777672"/>
                </a:cubicBezTo>
                <a:cubicBezTo>
                  <a:pt x="6279241" y="3750299"/>
                  <a:pt x="6336880" y="3710877"/>
                  <a:pt x="6400800" y="3685309"/>
                </a:cubicBezTo>
                <a:cubicBezTo>
                  <a:pt x="6474298" y="3655909"/>
                  <a:pt x="6522891" y="3638118"/>
                  <a:pt x="6594764" y="3602182"/>
                </a:cubicBezTo>
                <a:cubicBezTo>
                  <a:pt x="6623116" y="3588006"/>
                  <a:pt x="6649922" y="3570917"/>
                  <a:pt x="6677891" y="3556000"/>
                </a:cubicBezTo>
                <a:cubicBezTo>
                  <a:pt x="6696114" y="3546281"/>
                  <a:pt x="6715720" y="3539115"/>
                  <a:pt x="6733309" y="3528291"/>
                </a:cubicBezTo>
                <a:cubicBezTo>
                  <a:pt x="6755865" y="3514410"/>
                  <a:pt x="6775927" y="3496800"/>
                  <a:pt x="6797964" y="3482109"/>
                </a:cubicBezTo>
                <a:cubicBezTo>
                  <a:pt x="6862184" y="3439296"/>
                  <a:pt x="6877518" y="3436938"/>
                  <a:pt x="6936509" y="3389745"/>
                </a:cubicBezTo>
                <a:cubicBezTo>
                  <a:pt x="6962065" y="3369300"/>
                  <a:pt x="6984008" y="3344445"/>
                  <a:pt x="7010400" y="3325091"/>
                </a:cubicBezTo>
                <a:cubicBezTo>
                  <a:pt x="7030417" y="3310412"/>
                  <a:pt x="7054402" y="3301914"/>
                  <a:pt x="7075055" y="3288145"/>
                </a:cubicBezTo>
                <a:cubicBezTo>
                  <a:pt x="7100672" y="3271067"/>
                  <a:pt x="7124905" y="3251960"/>
                  <a:pt x="7148946" y="3232727"/>
                </a:cubicBezTo>
                <a:cubicBezTo>
                  <a:pt x="7171111" y="3214995"/>
                  <a:pt x="7189982" y="3193054"/>
                  <a:pt x="7213600" y="3177309"/>
                </a:cubicBezTo>
                <a:cubicBezTo>
                  <a:pt x="7236513" y="3162034"/>
                  <a:pt x="7264327" y="3155254"/>
                  <a:pt x="7287491" y="3140363"/>
                </a:cubicBezTo>
                <a:cubicBezTo>
                  <a:pt x="7307718" y="3127360"/>
                  <a:pt x="7323572" y="3108475"/>
                  <a:pt x="7342909" y="3094182"/>
                </a:cubicBezTo>
                <a:cubicBezTo>
                  <a:pt x="7394429" y="3056102"/>
                  <a:pt x="7444303" y="3015130"/>
                  <a:pt x="7499928" y="2983345"/>
                </a:cubicBezTo>
                <a:cubicBezTo>
                  <a:pt x="7521479" y="2971030"/>
                  <a:pt x="7544599" y="2961124"/>
                  <a:pt x="7564582" y="2946400"/>
                </a:cubicBezTo>
                <a:cubicBezTo>
                  <a:pt x="7603299" y="2917872"/>
                  <a:pt x="7633663" y="2877896"/>
                  <a:pt x="7675419" y="2854036"/>
                </a:cubicBezTo>
                <a:cubicBezTo>
                  <a:pt x="7850651" y="2753904"/>
                  <a:pt x="7634107" y="2882637"/>
                  <a:pt x="7795491" y="2770909"/>
                </a:cubicBezTo>
                <a:cubicBezTo>
                  <a:pt x="7815900" y="2756780"/>
                  <a:pt x="7839867" y="2748278"/>
                  <a:pt x="7860146" y="2733963"/>
                </a:cubicBezTo>
                <a:cubicBezTo>
                  <a:pt x="7892357" y="2711226"/>
                  <a:pt x="7921909" y="2684935"/>
                  <a:pt x="7952509" y="2660072"/>
                </a:cubicBezTo>
                <a:cubicBezTo>
                  <a:pt x="7971172" y="2644909"/>
                  <a:pt x="7990925" y="2630894"/>
                  <a:pt x="8007928" y="2613891"/>
                </a:cubicBezTo>
                <a:cubicBezTo>
                  <a:pt x="8023322" y="2598497"/>
                  <a:pt x="8036792" y="2580903"/>
                  <a:pt x="8054109" y="2567709"/>
                </a:cubicBezTo>
                <a:cubicBezTo>
                  <a:pt x="8101659" y="2531480"/>
                  <a:pt x="8152152" y="2499269"/>
                  <a:pt x="8201891" y="2466109"/>
                </a:cubicBezTo>
                <a:cubicBezTo>
                  <a:pt x="8226058" y="2449998"/>
                  <a:pt x="8253469" y="2438521"/>
                  <a:pt x="8275782" y="2419927"/>
                </a:cubicBezTo>
                <a:cubicBezTo>
                  <a:pt x="8395521" y="2320144"/>
                  <a:pt x="8272856" y="2417554"/>
                  <a:pt x="8377382" y="2346036"/>
                </a:cubicBezTo>
                <a:cubicBezTo>
                  <a:pt x="8421098" y="2316125"/>
                  <a:pt x="8459314" y="2277361"/>
                  <a:pt x="8506691" y="2253672"/>
                </a:cubicBezTo>
                <a:cubicBezTo>
                  <a:pt x="8525164" y="2244436"/>
                  <a:pt x="8545128" y="2237719"/>
                  <a:pt x="8562109" y="2225963"/>
                </a:cubicBezTo>
                <a:cubicBezTo>
                  <a:pt x="8585447" y="2209806"/>
                  <a:pt x="8602693" y="2185589"/>
                  <a:pt x="8626764" y="2170545"/>
                </a:cubicBezTo>
                <a:cubicBezTo>
                  <a:pt x="8652477" y="2154474"/>
                  <a:pt x="8683384" y="2148326"/>
                  <a:pt x="8709891" y="2133600"/>
                </a:cubicBezTo>
                <a:cubicBezTo>
                  <a:pt x="8739003" y="2117427"/>
                  <a:pt x="8764553" y="2095465"/>
                  <a:pt x="8793019" y="2078182"/>
                </a:cubicBezTo>
                <a:cubicBezTo>
                  <a:pt x="8850797" y="2043103"/>
                  <a:pt x="8912268" y="2014076"/>
                  <a:pt x="8968509" y="1976582"/>
                </a:cubicBezTo>
                <a:cubicBezTo>
                  <a:pt x="8986982" y="1964267"/>
                  <a:pt x="9004338" y="1950084"/>
                  <a:pt x="9023928" y="1939636"/>
                </a:cubicBezTo>
                <a:cubicBezTo>
                  <a:pt x="9050683" y="1925367"/>
                  <a:pt x="9080435" y="1917211"/>
                  <a:pt x="9107055" y="1902691"/>
                </a:cubicBezTo>
                <a:cubicBezTo>
                  <a:pt x="9148312" y="1880187"/>
                  <a:pt x="9184297" y="1848143"/>
                  <a:pt x="9227128" y="1828800"/>
                </a:cubicBezTo>
                <a:cubicBezTo>
                  <a:pt x="9280366" y="1804757"/>
                  <a:pt x="9339032" y="1794793"/>
                  <a:pt x="9393382" y="1773382"/>
                </a:cubicBezTo>
                <a:cubicBezTo>
                  <a:pt x="9571289" y="1703297"/>
                  <a:pt x="9483855" y="1724892"/>
                  <a:pt x="9633528" y="1653309"/>
                </a:cubicBezTo>
                <a:cubicBezTo>
                  <a:pt x="9669635" y="1636040"/>
                  <a:pt x="9708257" y="1624396"/>
                  <a:pt x="9744364" y="1607127"/>
                </a:cubicBezTo>
                <a:cubicBezTo>
                  <a:pt x="9779166" y="1590483"/>
                  <a:pt x="9811460" y="1568961"/>
                  <a:pt x="9845964" y="1551709"/>
                </a:cubicBezTo>
                <a:cubicBezTo>
                  <a:pt x="9996302" y="1476540"/>
                  <a:pt x="9908401" y="1530581"/>
                  <a:pt x="10086109" y="1450109"/>
                </a:cubicBezTo>
                <a:cubicBezTo>
                  <a:pt x="10503670" y="1261024"/>
                  <a:pt x="10304595" y="1321708"/>
                  <a:pt x="10501746" y="1265382"/>
                </a:cubicBezTo>
                <a:cubicBezTo>
                  <a:pt x="10632764" y="1178035"/>
                  <a:pt x="10477519" y="1276675"/>
                  <a:pt x="10621819" y="1200727"/>
                </a:cubicBezTo>
                <a:cubicBezTo>
                  <a:pt x="10659669" y="1180806"/>
                  <a:pt x="10695789" y="1157758"/>
                  <a:pt x="10732655" y="1136072"/>
                </a:cubicBezTo>
                <a:cubicBezTo>
                  <a:pt x="10748129" y="1126970"/>
                  <a:pt x="10763900" y="1118321"/>
                  <a:pt x="10778837" y="1108363"/>
                </a:cubicBezTo>
                <a:cubicBezTo>
                  <a:pt x="10806546" y="1089890"/>
                  <a:pt x="10831532" y="1066470"/>
                  <a:pt x="10861964" y="1052945"/>
                </a:cubicBezTo>
                <a:cubicBezTo>
                  <a:pt x="10889673" y="1040630"/>
                  <a:pt x="10917970" y="1029561"/>
                  <a:pt x="10945091" y="1016000"/>
                </a:cubicBezTo>
                <a:cubicBezTo>
                  <a:pt x="10979595" y="998748"/>
                  <a:pt x="11010799" y="974721"/>
                  <a:pt x="11046691" y="960582"/>
                </a:cubicBezTo>
                <a:cubicBezTo>
                  <a:pt x="11112824" y="934530"/>
                  <a:pt x="11183776" y="922025"/>
                  <a:pt x="11249891" y="895927"/>
                </a:cubicBezTo>
                <a:cubicBezTo>
                  <a:pt x="11579763" y="765714"/>
                  <a:pt x="11278770" y="856008"/>
                  <a:pt x="11462328" y="803563"/>
                </a:cubicBezTo>
                <a:cubicBezTo>
                  <a:pt x="11477722" y="791248"/>
                  <a:pt x="11492106" y="777553"/>
                  <a:pt x="11508509" y="766618"/>
                </a:cubicBezTo>
                <a:cubicBezTo>
                  <a:pt x="11761351" y="598056"/>
                  <a:pt x="11453209" y="809989"/>
                  <a:pt x="11610109" y="711200"/>
                </a:cubicBezTo>
                <a:cubicBezTo>
                  <a:pt x="11681650" y="666156"/>
                  <a:pt x="11751619" y="618660"/>
                  <a:pt x="11822546" y="572654"/>
                </a:cubicBezTo>
                <a:cubicBezTo>
                  <a:pt x="11865535" y="544769"/>
                  <a:pt x="11915622" y="525760"/>
                  <a:pt x="11951855" y="489527"/>
                </a:cubicBezTo>
                <a:cubicBezTo>
                  <a:pt x="12070064" y="371318"/>
                  <a:pt x="11931847" y="500978"/>
                  <a:pt x="12127346" y="360218"/>
                </a:cubicBezTo>
                <a:cubicBezTo>
                  <a:pt x="12166374" y="332117"/>
                  <a:pt x="12199708" y="296709"/>
                  <a:pt x="12238182" y="267854"/>
                </a:cubicBezTo>
                <a:cubicBezTo>
                  <a:pt x="12299758" y="221672"/>
                  <a:pt x="12380213" y="193351"/>
                  <a:pt x="12422909" y="129309"/>
                </a:cubicBezTo>
                <a:cubicBezTo>
                  <a:pt x="12429067" y="120073"/>
                  <a:pt x="12439812" y="112589"/>
                  <a:pt x="12441382" y="101600"/>
                </a:cubicBezTo>
                <a:cubicBezTo>
                  <a:pt x="12446172" y="68074"/>
                  <a:pt x="12441382" y="33867"/>
                  <a:pt x="12441382" y="0"/>
                </a:cubicBezTo>
              </a:path>
            </a:pathLst>
          </a:custGeom>
          <a:noFill/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71200" y="96344"/>
            <a:ext cx="21261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security</a:t>
            </a:r>
          </a:p>
          <a:p>
            <a:pPr lvl="1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(password strength)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71200" y="4160268"/>
            <a:ext cx="27355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bits of entropy</a:t>
            </a:r>
          </a:p>
          <a:p>
            <a:pPr lvl="1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(uncertainty, randomness)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60384" y="6468978"/>
            <a:ext cx="42105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DD9683"/>
                </a:solidFill>
                <a:latin typeface="Junction Regular" panose="020B0603000000020004" pitchFamily="34" charset="0"/>
              </a:rPr>
              <a:t>**Line used as an example – does not reflect real data</a:t>
            </a:r>
            <a:endParaRPr lang="en-US" sz="1200" dirty="0">
              <a:solidFill>
                <a:srgbClr val="DD9683"/>
              </a:solidFill>
              <a:latin typeface="Junction Regular" panose="020B060300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57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Linguistic and Phonological Difficulty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Similarity of password to </a:t>
            </a:r>
            <a:r>
              <a:rPr lang="en-US" dirty="0" smtClean="0"/>
              <a:t>natural </a:t>
            </a:r>
            <a:r>
              <a:rPr lang="en-US" dirty="0"/>
              <a:t>language.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50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How </a:t>
            </a:r>
            <a:r>
              <a:rPr lang="en-US" dirty="0" smtClean="0"/>
              <a:t>pronounceable</a:t>
            </a:r>
            <a:r>
              <a:rPr lang="en-US" b="0" dirty="0" smtClean="0"/>
              <a:t> is a password?</a:t>
            </a:r>
            <a:endParaRPr lang="en-US" b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50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of keystrokes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Number of keystrokes to enter a password in desktop, android, and </a:t>
            </a:r>
            <a:r>
              <a:rPr lang="en-US" dirty="0" smtClean="0"/>
              <a:t>iOS devices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77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Password permutation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Rearrange passwords by character type to decrease </a:t>
            </a:r>
            <a:r>
              <a:rPr lang="en-US" dirty="0"/>
              <a:t>keystrokes </a:t>
            </a:r>
            <a:r>
              <a:rPr lang="en-US" dirty="0" smtClean="0"/>
              <a:t>needed</a:t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/>
              <a:t>enter </a:t>
            </a:r>
            <a:r>
              <a:rPr lang="en-US" dirty="0" smtClean="0"/>
              <a:t>on </a:t>
            </a:r>
            <a:r>
              <a:rPr lang="en-US" dirty="0"/>
              <a:t>mobile devices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3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Outcome:</a:t>
            </a:r>
            <a:r>
              <a:rPr lang="en-US" b="0" dirty="0" smtClean="0"/>
              <a:t> code to </a:t>
            </a:r>
            <a:br>
              <a:rPr lang="en-US" b="0" dirty="0" smtClean="0"/>
            </a:br>
            <a:r>
              <a:rPr lang="en-US" dirty="0" smtClean="0"/>
              <a:t>produce metrics </a:t>
            </a:r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smtClean="0"/>
              <a:t>for a list of passwords</a:t>
            </a:r>
            <a:endParaRPr lang="en-US" b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88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6441573"/>
              </p:ext>
            </p:extLst>
          </p:nvPr>
        </p:nvGraphicFramePr>
        <p:xfrm>
          <a:off x="81517" y="1675898"/>
          <a:ext cx="8980967" cy="30913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Worksheet" r:id="rId3" imgW="24384000" imgH="8394700" progId="Excel.Sheet.12">
                  <p:embed/>
                </p:oleObj>
              </mc:Choice>
              <mc:Fallback>
                <p:oleObj name="Worksheet" r:id="rId3" imgW="24384000" imgH="8394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517" y="1675898"/>
                        <a:ext cx="8980967" cy="30913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629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text-based</a:t>
            </a:r>
            <a:br>
              <a:rPr lang="en-US" dirty="0" smtClean="0"/>
            </a:br>
            <a:r>
              <a:rPr lang="en-US" dirty="0" smtClean="0"/>
              <a:t>passwords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Lacking in usability</a:t>
            </a:r>
          </a:p>
          <a:p>
            <a:r>
              <a:rPr lang="en-US" dirty="0" smtClean="0"/>
              <a:t>Winning in longevity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75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How can we </a:t>
            </a:r>
            <a:r>
              <a:rPr lang="en-US" dirty="0" smtClean="0"/>
              <a:t>view</a:t>
            </a:r>
            <a:r>
              <a:rPr lang="en-US" b="0" dirty="0" smtClean="0"/>
              <a:t> and </a:t>
            </a:r>
            <a:r>
              <a:rPr lang="en-US" dirty="0" smtClean="0"/>
              <a:t>interact</a:t>
            </a:r>
            <a:r>
              <a:rPr lang="en-US" b="0" dirty="0" smtClean="0"/>
              <a:t> with the data?</a:t>
            </a:r>
            <a:endParaRPr lang="en-US" b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8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3888" y="1282305"/>
            <a:ext cx="1339966" cy="2139553"/>
          </a:xfrm>
        </p:spPr>
        <p:txBody>
          <a:bodyPr>
            <a:noAutofit/>
          </a:bodyPr>
          <a:lstStyle/>
          <a:p>
            <a:r>
              <a:rPr lang="en-US" sz="16600" dirty="0" smtClean="0"/>
              <a:t>2</a:t>
            </a:r>
            <a:endParaRPr lang="en-US" sz="16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2230244" y="1282305"/>
            <a:ext cx="6280344" cy="1833841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kern="120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sz="4800" dirty="0" smtClean="0"/>
              <a:t>Building </a:t>
            </a:r>
            <a:r>
              <a:rPr lang="en-US" sz="4800" b="0" dirty="0" smtClean="0"/>
              <a:t>a password</a:t>
            </a:r>
          </a:p>
          <a:p>
            <a:r>
              <a:rPr lang="en-US" sz="4800" b="0" dirty="0" smtClean="0"/>
              <a:t>visualization tool</a:t>
            </a:r>
            <a:endParaRPr lang="en-US" sz="4800" b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43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atatovisualization-3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372" y="1149505"/>
            <a:ext cx="5563257" cy="284449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99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goals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Scalability</a:t>
            </a:r>
          </a:p>
          <a:p>
            <a:r>
              <a:rPr lang="en-US" dirty="0" smtClean="0"/>
              <a:t>Tiers </a:t>
            </a:r>
            <a:r>
              <a:rPr lang="en-US" dirty="0"/>
              <a:t>of </a:t>
            </a:r>
            <a:r>
              <a:rPr lang="en-US" dirty="0" smtClean="0"/>
              <a:t>granularity</a:t>
            </a:r>
            <a:endParaRPr lang="en-US" dirty="0"/>
          </a:p>
          <a:p>
            <a:r>
              <a:rPr lang="en-US" dirty="0"/>
              <a:t>Side by side </a:t>
            </a:r>
            <a:r>
              <a:rPr lang="en-US" dirty="0" smtClean="0"/>
              <a:t>comparison</a:t>
            </a:r>
          </a:p>
          <a:p>
            <a:r>
              <a:rPr lang="en-US" dirty="0" smtClean="0"/>
              <a:t>Interactivity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8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visualization in the </a:t>
            </a:r>
            <a:r>
              <a:rPr lang="en-US" dirty="0" smtClean="0"/>
              <a:t>browser</a:t>
            </a:r>
            <a:endParaRPr lang="en-US" b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Available, flexible, interactive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3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visualization in the </a:t>
            </a:r>
            <a:r>
              <a:rPr lang="en-US" dirty="0" smtClean="0"/>
              <a:t>browser</a:t>
            </a:r>
            <a:endParaRPr lang="en-US" b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HTML, CSS, </a:t>
            </a:r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3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D3.js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64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Heatmap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gri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456" y="2847024"/>
            <a:ext cx="4085030" cy="1638056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47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606054" y="2264303"/>
            <a:ext cx="246221" cy="24622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62104" y="2264303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Helvetica"/>
                <a:cs typeface="Helvetica"/>
              </a:rPr>
              <a:t>l</a:t>
            </a:r>
            <a:r>
              <a:rPr lang="en-US" sz="1000" b="1" dirty="0" smtClean="0">
                <a:latin typeface="Helvetica"/>
                <a:cs typeface="Helvetica"/>
              </a:rPr>
              <a:t>ower </a:t>
            </a:r>
            <a:r>
              <a:rPr lang="en-US" sz="1000" b="1" dirty="0" smtClean="0">
                <a:latin typeface="Helvetica"/>
                <a:cs typeface="Helvetica"/>
              </a:rPr>
              <a:t>value</a:t>
            </a:r>
            <a:endParaRPr lang="en-US" sz="1000" b="1" dirty="0">
              <a:latin typeface="Helvetica"/>
              <a:cs typeface="Helvetic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606054" y="1947070"/>
            <a:ext cx="246221" cy="246221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862104" y="1947070"/>
            <a:ext cx="9543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Helvetica"/>
                <a:cs typeface="Helvetica"/>
              </a:rPr>
              <a:t>higher value</a:t>
            </a:r>
            <a:endParaRPr lang="en-US" sz="10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29576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Heatmap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gri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456" y="2847024"/>
            <a:ext cx="4085030" cy="1638056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48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04020" y="2523766"/>
            <a:ext cx="1795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Helvetica"/>
                <a:cs typeface="Helvetica"/>
              </a:rPr>
              <a:t>Original password metrics</a:t>
            </a:r>
            <a:endParaRPr lang="en-US" sz="1000" b="1" dirty="0"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58585" y="2523766"/>
            <a:ext cx="19022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Helvetica"/>
                <a:cs typeface="Helvetica"/>
              </a:rPr>
              <a:t>Permuted password metrics</a:t>
            </a:r>
            <a:endParaRPr lang="en-US" sz="10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6901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Heatmap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gri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456" y="2847024"/>
            <a:ext cx="4085030" cy="1638056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49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7587358">
            <a:off x="4907649" y="2076139"/>
            <a:ext cx="13268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Consolas"/>
                <a:cs typeface="Consolas"/>
              </a:rPr>
              <a:t>Desktop keystrokes</a:t>
            </a:r>
            <a:endParaRPr lang="en-US" sz="900" dirty="0">
              <a:latin typeface="Consolas"/>
              <a:cs typeface="Consolas"/>
            </a:endParaRPr>
          </a:p>
        </p:txBody>
      </p:sp>
      <p:sp>
        <p:nvSpPr>
          <p:cNvPr id="12" name="TextBox 11"/>
          <p:cNvSpPr txBox="1"/>
          <p:nvPr/>
        </p:nvSpPr>
        <p:spPr>
          <a:xfrm rot="17587358">
            <a:off x="4837112" y="2513830"/>
            <a:ext cx="3750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Consolas"/>
                <a:cs typeface="Consolas"/>
              </a:rPr>
              <a:t>LPD</a:t>
            </a:r>
            <a:endParaRPr lang="en-US" sz="900" dirty="0">
              <a:latin typeface="Consolas"/>
              <a:cs typeface="Consolas"/>
            </a:endParaRPr>
          </a:p>
        </p:txBody>
      </p:sp>
      <p:sp>
        <p:nvSpPr>
          <p:cNvPr id="13" name="TextBox 12"/>
          <p:cNvSpPr txBox="1"/>
          <p:nvPr/>
        </p:nvSpPr>
        <p:spPr>
          <a:xfrm rot="17587358">
            <a:off x="5057033" y="2076140"/>
            <a:ext cx="13268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Consolas"/>
                <a:cs typeface="Consolas"/>
              </a:rPr>
              <a:t>Android keystrokes</a:t>
            </a:r>
            <a:endParaRPr lang="en-US" sz="900" dirty="0">
              <a:latin typeface="Consolas"/>
              <a:cs typeface="Consolas"/>
            </a:endParaRPr>
          </a:p>
        </p:txBody>
      </p:sp>
      <p:sp>
        <p:nvSpPr>
          <p:cNvPr id="14" name="TextBox 13"/>
          <p:cNvSpPr txBox="1"/>
          <p:nvPr/>
        </p:nvSpPr>
        <p:spPr>
          <a:xfrm rot="17587358">
            <a:off x="5283491" y="2192855"/>
            <a:ext cx="10730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>
                <a:latin typeface="Consolas"/>
                <a:cs typeface="Consolas"/>
              </a:rPr>
              <a:t>iOS</a:t>
            </a:r>
            <a:r>
              <a:rPr lang="en-US" sz="900" dirty="0" smtClean="0">
                <a:latin typeface="Consolas"/>
                <a:cs typeface="Consolas"/>
              </a:rPr>
              <a:t> keystrokes</a:t>
            </a:r>
            <a:endParaRPr lang="en-US" sz="900" dirty="0">
              <a:latin typeface="Consolas"/>
              <a:cs typeface="Consolas"/>
            </a:endParaRPr>
          </a:p>
        </p:txBody>
      </p:sp>
      <p:sp>
        <p:nvSpPr>
          <p:cNvPr id="15" name="TextBox 14"/>
          <p:cNvSpPr txBox="1"/>
          <p:nvPr/>
        </p:nvSpPr>
        <p:spPr>
          <a:xfrm rot="17587358">
            <a:off x="5770399" y="2394976"/>
            <a:ext cx="6335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Consolas"/>
                <a:cs typeface="Consolas"/>
              </a:rPr>
              <a:t>entropy</a:t>
            </a:r>
            <a:endParaRPr lang="en-US" sz="900" dirty="0">
              <a:latin typeface="Consolas"/>
              <a:cs typeface="Consolas"/>
            </a:endParaRPr>
          </a:p>
        </p:txBody>
      </p:sp>
      <p:sp>
        <p:nvSpPr>
          <p:cNvPr id="16" name="TextBox 15"/>
          <p:cNvSpPr txBox="1"/>
          <p:nvPr/>
        </p:nvSpPr>
        <p:spPr>
          <a:xfrm rot="17587358">
            <a:off x="6207417" y="2076141"/>
            <a:ext cx="13268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Consolas"/>
                <a:cs typeface="Consolas"/>
              </a:rPr>
              <a:t>New </a:t>
            </a:r>
            <a:r>
              <a:rPr lang="en-US" sz="900" dirty="0" err="1" smtClean="0">
                <a:latin typeface="Consolas"/>
                <a:cs typeface="Consolas"/>
              </a:rPr>
              <a:t>iOS</a:t>
            </a:r>
            <a:r>
              <a:rPr lang="en-US" sz="900" dirty="0" smtClean="0">
                <a:latin typeface="Consolas"/>
                <a:cs typeface="Consolas"/>
              </a:rPr>
              <a:t> keystrokes</a:t>
            </a:r>
            <a:endParaRPr lang="en-US" sz="900" dirty="0">
              <a:latin typeface="Consolas"/>
              <a:cs typeface="Consolas"/>
            </a:endParaRPr>
          </a:p>
        </p:txBody>
      </p:sp>
      <p:sp>
        <p:nvSpPr>
          <p:cNvPr id="17" name="TextBox 16"/>
          <p:cNvSpPr txBox="1"/>
          <p:nvPr/>
        </p:nvSpPr>
        <p:spPr>
          <a:xfrm rot="17587358">
            <a:off x="6036795" y="2280396"/>
            <a:ext cx="8826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Consolas"/>
                <a:cs typeface="Consolas"/>
              </a:rPr>
              <a:t>New entropy</a:t>
            </a:r>
            <a:endParaRPr lang="en-US" sz="900" dirty="0">
              <a:latin typeface="Consolas"/>
              <a:cs typeface="Consolas"/>
            </a:endParaRPr>
          </a:p>
        </p:txBody>
      </p:sp>
      <p:sp>
        <p:nvSpPr>
          <p:cNvPr id="18" name="TextBox 17"/>
          <p:cNvSpPr txBox="1"/>
          <p:nvPr/>
        </p:nvSpPr>
        <p:spPr>
          <a:xfrm rot="17587358">
            <a:off x="6287183" y="1958607"/>
            <a:ext cx="15824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Consolas"/>
                <a:cs typeface="Consolas"/>
              </a:rPr>
              <a:t>New Android keystrokes</a:t>
            </a:r>
            <a:endParaRPr lang="en-US" sz="900" dirty="0">
              <a:latin typeface="Consolas"/>
              <a:cs typeface="Consolas"/>
            </a:endParaRPr>
          </a:p>
        </p:txBody>
      </p:sp>
      <p:sp>
        <p:nvSpPr>
          <p:cNvPr id="19" name="TextBox 18"/>
          <p:cNvSpPr txBox="1"/>
          <p:nvPr/>
        </p:nvSpPr>
        <p:spPr>
          <a:xfrm rot="17587358">
            <a:off x="6475395" y="1958606"/>
            <a:ext cx="15824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Consolas"/>
                <a:cs typeface="Consolas"/>
              </a:rPr>
              <a:t>New desktop keystrokes</a:t>
            </a:r>
            <a:endParaRPr lang="en-US" sz="900" dirty="0">
              <a:latin typeface="Consolas"/>
              <a:cs typeface="Consolas"/>
            </a:endParaRPr>
          </a:p>
        </p:txBody>
      </p:sp>
      <p:sp>
        <p:nvSpPr>
          <p:cNvPr id="20" name="TextBox 19"/>
          <p:cNvSpPr txBox="1"/>
          <p:nvPr/>
        </p:nvSpPr>
        <p:spPr>
          <a:xfrm rot="17587358">
            <a:off x="7095876" y="2397113"/>
            <a:ext cx="6288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Consolas"/>
                <a:cs typeface="Consolas"/>
              </a:rPr>
              <a:t>New LPD</a:t>
            </a:r>
            <a:endParaRPr lang="en-US" sz="900" dirty="0">
              <a:latin typeface="Consolas"/>
              <a:cs typeface="Consola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56142" y="1103796"/>
            <a:ext cx="1795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Helvetica"/>
                <a:cs typeface="Helvetica"/>
              </a:rPr>
              <a:t>Original password metrics</a:t>
            </a:r>
            <a:endParaRPr lang="en-US" sz="1000" b="1" dirty="0">
              <a:latin typeface="Helvetica"/>
              <a:cs typeface="Helvetic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29556" y="1103795"/>
            <a:ext cx="19022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Helvetica"/>
                <a:cs typeface="Helvetica"/>
              </a:rPr>
              <a:t>Permuted password metrics</a:t>
            </a:r>
            <a:endParaRPr lang="en-US" sz="10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3602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sswordRequirements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text-based</a:t>
            </a:r>
            <a:br>
              <a:rPr lang="en-US" dirty="0" smtClean="0"/>
            </a:br>
            <a:r>
              <a:rPr lang="en-US" dirty="0" smtClean="0"/>
              <a:t>passwords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Managed by unusable (</a:t>
            </a:r>
            <a:r>
              <a:rPr lang="en-US" b="1" dirty="0" smtClean="0"/>
              <a:t>but secure</a:t>
            </a:r>
            <a:r>
              <a:rPr lang="en-US" dirty="0" smtClean="0"/>
              <a:t>) requirements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68762" y="467867"/>
            <a:ext cx="2424626" cy="17074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/>
              </a:rPr>
              <a:t>Super secure</a:t>
            </a:r>
            <a:endParaRPr lang="en-US" dirty="0"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91003" y="1227392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Helvetica"/>
                <a:cs typeface="Helvetica"/>
              </a:rPr>
              <a:t>super </a:t>
            </a:r>
            <a:r>
              <a:rPr lang="en-US" b="1" dirty="0" smtClean="0">
                <a:latin typeface="Helvetica"/>
                <a:cs typeface="Helvetica"/>
              </a:rPr>
              <a:t>secure?</a:t>
            </a:r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57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3888" y="921375"/>
            <a:ext cx="7886700" cy="2139553"/>
          </a:xfrm>
        </p:spPr>
        <p:txBody>
          <a:bodyPr/>
          <a:lstStyle/>
          <a:p>
            <a:r>
              <a:rPr lang="en-US" dirty="0" smtClean="0"/>
              <a:t>Scalability	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3888" y="3081169"/>
            <a:ext cx="7886700" cy="1125140"/>
          </a:xfrm>
        </p:spPr>
        <p:txBody>
          <a:bodyPr/>
          <a:lstStyle/>
          <a:p>
            <a:r>
              <a:rPr lang="en-US" dirty="0" smtClean="0"/>
              <a:t>Works for 10, 100, 1000 passwords</a:t>
            </a:r>
            <a:endParaRPr lang="en-US" dirty="0"/>
          </a:p>
        </p:txBody>
      </p:sp>
      <p:pic>
        <p:nvPicPr>
          <p:cNvPr id="2" name="Picture 1" descr="grid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227" y="0"/>
            <a:ext cx="1282700" cy="5143500"/>
          </a:xfrm>
          <a:prstGeom prst="rect">
            <a:avLst/>
          </a:prstGeom>
        </p:spPr>
      </p:pic>
      <p:pic>
        <p:nvPicPr>
          <p:cNvPr id="6" name="Picture 5" descr="gri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934" y="-4202100"/>
            <a:ext cx="2716870" cy="1089438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78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eatmap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8" y="1389859"/>
            <a:ext cx="6958596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-1158573"/>
            <a:ext cx="7886700" cy="2139553"/>
          </a:xfrm>
        </p:spPr>
        <p:txBody>
          <a:bodyPr/>
          <a:lstStyle/>
          <a:p>
            <a:r>
              <a:rPr lang="en-US" dirty="0"/>
              <a:t>Tiers of </a:t>
            </a:r>
            <a:r>
              <a:rPr lang="en-US" dirty="0" smtClean="0"/>
              <a:t>granularity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001221"/>
            <a:ext cx="7886700" cy="1125140"/>
          </a:xfrm>
        </p:spPr>
        <p:txBody>
          <a:bodyPr/>
          <a:lstStyle/>
          <a:p>
            <a:r>
              <a:rPr lang="en-US" dirty="0"/>
              <a:t>Overview first, then details on demand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51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91200" y="1200150"/>
            <a:ext cx="2471854" cy="384095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66126" y="1454150"/>
            <a:ext cx="4431473" cy="384095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1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eatmap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8" y="1389859"/>
            <a:ext cx="6958596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-1158573"/>
            <a:ext cx="7886700" cy="2139553"/>
          </a:xfrm>
        </p:spPr>
        <p:txBody>
          <a:bodyPr/>
          <a:lstStyle/>
          <a:p>
            <a:r>
              <a:rPr lang="en-US" dirty="0"/>
              <a:t>Tiers of </a:t>
            </a:r>
            <a:r>
              <a:rPr lang="en-US" dirty="0" smtClean="0"/>
              <a:t>granularity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001221"/>
            <a:ext cx="7886700" cy="1125140"/>
          </a:xfrm>
        </p:spPr>
        <p:txBody>
          <a:bodyPr/>
          <a:lstStyle/>
          <a:p>
            <a:r>
              <a:rPr lang="en-US" dirty="0"/>
              <a:t>Overview first, then details on demand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52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91200" y="1200150"/>
            <a:ext cx="2471854" cy="384095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66127" y="1454150"/>
            <a:ext cx="2471854" cy="384095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5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eatmap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8" y="1389859"/>
            <a:ext cx="6958596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-1158573"/>
            <a:ext cx="7886700" cy="2139553"/>
          </a:xfrm>
        </p:spPr>
        <p:txBody>
          <a:bodyPr/>
          <a:lstStyle/>
          <a:p>
            <a:r>
              <a:rPr lang="en-US" dirty="0"/>
              <a:t>Tiers of </a:t>
            </a:r>
            <a:r>
              <a:rPr lang="en-US" dirty="0" smtClean="0"/>
              <a:t>granularity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001221"/>
            <a:ext cx="7886700" cy="1125140"/>
          </a:xfrm>
        </p:spPr>
        <p:txBody>
          <a:bodyPr/>
          <a:lstStyle/>
          <a:p>
            <a:r>
              <a:rPr lang="en-US" dirty="0"/>
              <a:t>Overview first, then details on demand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53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91200" y="1200150"/>
            <a:ext cx="2471854" cy="384095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3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eatmap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8" y="1389859"/>
            <a:ext cx="6958596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-1158573"/>
            <a:ext cx="7886700" cy="2139553"/>
          </a:xfrm>
        </p:spPr>
        <p:txBody>
          <a:bodyPr/>
          <a:lstStyle/>
          <a:p>
            <a:r>
              <a:rPr lang="en-US" dirty="0"/>
              <a:t>Tiers of </a:t>
            </a:r>
            <a:r>
              <a:rPr lang="en-US" dirty="0" smtClean="0"/>
              <a:t>granularity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001221"/>
            <a:ext cx="7886700" cy="1125140"/>
          </a:xfrm>
        </p:spPr>
        <p:txBody>
          <a:bodyPr/>
          <a:lstStyle/>
          <a:p>
            <a:r>
              <a:rPr lang="en-US" dirty="0"/>
              <a:t>Overview first, then details on demand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54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91200" y="1217199"/>
            <a:ext cx="2471854" cy="175756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44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by </a:t>
            </a:r>
            <a:r>
              <a:rPr lang="en-US" dirty="0" smtClean="0"/>
              <a:t>side</a:t>
            </a:r>
            <a:br>
              <a:rPr lang="en-US" dirty="0" smtClean="0"/>
            </a:br>
            <a:r>
              <a:rPr lang="en-US" dirty="0" smtClean="0"/>
              <a:t>comparison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 passwords with their </a:t>
            </a:r>
          </a:p>
          <a:p>
            <a:r>
              <a:rPr lang="en-US" dirty="0" smtClean="0"/>
              <a:t>permuted counterparts</a:t>
            </a:r>
            <a:endParaRPr lang="en-US" dirty="0"/>
          </a:p>
        </p:txBody>
      </p:sp>
      <p:pic>
        <p:nvPicPr>
          <p:cNvPr id="6" name="Picture 5" descr="Screen Shot 2015-07-24 at 11.49.56 A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52" y="0"/>
            <a:ext cx="2923852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90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nteractivity_h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953" y="49561"/>
            <a:ext cx="5754044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-1069777"/>
            <a:ext cx="7886700" cy="2139553"/>
          </a:xfrm>
        </p:spPr>
        <p:txBody>
          <a:bodyPr/>
          <a:lstStyle/>
          <a:p>
            <a:r>
              <a:rPr lang="en-US" dirty="0"/>
              <a:t>Interactivity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090017"/>
            <a:ext cx="7886700" cy="1125140"/>
          </a:xfrm>
        </p:spPr>
        <p:txBody>
          <a:bodyPr/>
          <a:lstStyle/>
          <a:p>
            <a:r>
              <a:rPr lang="en-US" dirty="0"/>
              <a:t>Filter, </a:t>
            </a:r>
            <a:r>
              <a:rPr lang="en-US" dirty="0" smtClean="0"/>
              <a:t>sort, etc.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31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ivity_hideCols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266" y="30975"/>
            <a:ext cx="5482004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-1069777"/>
            <a:ext cx="7886700" cy="2139553"/>
          </a:xfrm>
        </p:spPr>
        <p:txBody>
          <a:bodyPr/>
          <a:lstStyle/>
          <a:p>
            <a:r>
              <a:rPr lang="en-US" dirty="0"/>
              <a:t>Interactivity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090017"/>
            <a:ext cx="7886700" cy="1125140"/>
          </a:xfrm>
        </p:spPr>
        <p:txBody>
          <a:bodyPr/>
          <a:lstStyle/>
          <a:p>
            <a:r>
              <a:rPr lang="en-US" dirty="0" smtClean="0"/>
              <a:t>Hide columns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7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ivity_hideCols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266" y="30975"/>
            <a:ext cx="5482004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-1069777"/>
            <a:ext cx="7886700" cy="2139553"/>
          </a:xfrm>
        </p:spPr>
        <p:txBody>
          <a:bodyPr/>
          <a:lstStyle/>
          <a:p>
            <a:r>
              <a:rPr lang="en-US" dirty="0"/>
              <a:t>Interactivity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090017"/>
            <a:ext cx="7886700" cy="1125140"/>
          </a:xfrm>
        </p:spPr>
        <p:txBody>
          <a:bodyPr/>
          <a:lstStyle/>
          <a:p>
            <a:r>
              <a:rPr lang="en-US" dirty="0" smtClean="0"/>
              <a:t>Hide columns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1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nteractivity_sortBy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052" y="37170"/>
            <a:ext cx="5477608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-1069777"/>
            <a:ext cx="7886700" cy="2139553"/>
          </a:xfrm>
        </p:spPr>
        <p:txBody>
          <a:bodyPr/>
          <a:lstStyle/>
          <a:p>
            <a:r>
              <a:rPr lang="en-US" dirty="0"/>
              <a:t>Interactivity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090017"/>
            <a:ext cx="7886700" cy="1125140"/>
          </a:xfrm>
        </p:spPr>
        <p:txBody>
          <a:bodyPr/>
          <a:lstStyle/>
          <a:p>
            <a:r>
              <a:rPr lang="en-US" dirty="0" smtClean="0"/>
              <a:t>Sort rows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98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sswordRequirements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text-based</a:t>
            </a:r>
            <a:br>
              <a:rPr lang="en-US" dirty="0" smtClean="0"/>
            </a:br>
            <a:r>
              <a:rPr lang="en-US" dirty="0" smtClean="0"/>
              <a:t>passwords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Managed by unusable (</a:t>
            </a:r>
            <a:r>
              <a:rPr lang="en-US" b="1" dirty="0" smtClean="0"/>
              <a:t>but secure</a:t>
            </a:r>
            <a:r>
              <a:rPr lang="en-US" dirty="0" smtClean="0"/>
              <a:t>) requirements,</a:t>
            </a:r>
          </a:p>
          <a:p>
            <a:r>
              <a:rPr lang="en-US" dirty="0"/>
              <a:t>w</a:t>
            </a:r>
            <a:r>
              <a:rPr lang="en-US" dirty="0" smtClean="0"/>
              <a:t>hich cause mental strain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activity_filter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589" y="30977"/>
            <a:ext cx="5450968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-1069777"/>
            <a:ext cx="7886700" cy="2139553"/>
          </a:xfrm>
        </p:spPr>
        <p:txBody>
          <a:bodyPr/>
          <a:lstStyle/>
          <a:p>
            <a:r>
              <a:rPr lang="en-US" dirty="0"/>
              <a:t>Interactivity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090017"/>
            <a:ext cx="7886700" cy="1125140"/>
          </a:xfrm>
        </p:spPr>
        <p:txBody>
          <a:bodyPr/>
          <a:lstStyle/>
          <a:p>
            <a:r>
              <a:rPr lang="en-US" dirty="0" smtClean="0"/>
              <a:t>Filter rows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57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 descr="Screen Shot 2015-07-27 at 2.13.46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8" r="908"/>
          <a:stretch/>
        </p:blipFill>
        <p:spPr>
          <a:xfrm>
            <a:off x="1130558" y="763200"/>
            <a:ext cx="6820403" cy="378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9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Number of passwords viewable low</a:t>
            </a:r>
          </a:p>
          <a:p>
            <a:r>
              <a:rPr lang="en-US" dirty="0" smtClean="0"/>
              <a:t>Upload bottleneck</a:t>
            </a:r>
          </a:p>
          <a:p>
            <a:r>
              <a:rPr lang="en-US" dirty="0" smtClean="0"/>
              <a:t>Relationships hard to view</a:t>
            </a:r>
          </a:p>
          <a:p>
            <a:r>
              <a:rPr lang="en-US" dirty="0" smtClean="0"/>
              <a:t>Can’t compare multiple datasets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03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organization</a:t>
            </a:r>
          </a:p>
          <a:p>
            <a:r>
              <a:rPr lang="en-US" dirty="0" smtClean="0"/>
              <a:t>Usability</a:t>
            </a:r>
            <a:endParaRPr lang="en-US" dirty="0" smtClean="0"/>
          </a:p>
          <a:p>
            <a:pPr lvl="1"/>
            <a:r>
              <a:rPr lang="en-US" dirty="0" smtClean="0"/>
              <a:t>Requires hard coding</a:t>
            </a:r>
          </a:p>
          <a:p>
            <a:pPr lvl="1"/>
            <a:r>
              <a:rPr lang="en-US" dirty="0" smtClean="0"/>
              <a:t>GUI </a:t>
            </a:r>
            <a:r>
              <a:rPr lang="en-US" dirty="0" smtClean="0"/>
              <a:t>could do more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25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 improvements	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</a:t>
            </a:r>
            <a:r>
              <a:rPr lang="en-US" dirty="0"/>
              <a:t>visualization </a:t>
            </a:r>
            <a:r>
              <a:rPr lang="en-US" dirty="0" smtClean="0"/>
              <a:t>paradigms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Added parallel coordinates. Can view more precisely the interactions between datasets</a:t>
            </a:r>
          </a:p>
          <a:p>
            <a:r>
              <a:rPr lang="en-US" dirty="0" smtClean="0"/>
              <a:t>Compare multiple datasets</a:t>
            </a:r>
            <a:endParaRPr lang="en-US" dirty="0"/>
          </a:p>
          <a:p>
            <a:r>
              <a:rPr lang="en-US" dirty="0" smtClean="0"/>
              <a:t>GUI </a:t>
            </a:r>
            <a:r>
              <a:rPr lang="en-US" dirty="0"/>
              <a:t>improvements</a:t>
            </a:r>
          </a:p>
          <a:p>
            <a:pPr lvl="1"/>
            <a:r>
              <a:rPr lang="en-US" dirty="0" smtClean="0"/>
              <a:t>upload </a:t>
            </a:r>
            <a:r>
              <a:rPr lang="en-US" dirty="0"/>
              <a:t>files</a:t>
            </a:r>
          </a:p>
          <a:p>
            <a:r>
              <a:rPr lang="en-US" dirty="0" smtClean="0"/>
              <a:t>Restructuring </a:t>
            </a:r>
            <a:r>
              <a:rPr lang="en-US" dirty="0"/>
              <a:t>code</a:t>
            </a:r>
          </a:p>
          <a:p>
            <a:pPr lvl="1"/>
            <a:r>
              <a:rPr lang="en-US" dirty="0" smtClean="0"/>
              <a:t>encapsulation</a:t>
            </a:r>
            <a:r>
              <a:rPr lang="en-US" dirty="0"/>
              <a:t>/modularization</a:t>
            </a:r>
          </a:p>
          <a:p>
            <a:pPr lvl="1"/>
            <a:r>
              <a:rPr lang="en-US" dirty="0" smtClean="0"/>
              <a:t>Flexibility</a:t>
            </a:r>
            <a:endParaRPr lang="en-US" dirty="0"/>
          </a:p>
          <a:p>
            <a:pPr lvl="1"/>
            <a:r>
              <a:rPr lang="en-US" dirty="0" smtClean="0"/>
              <a:t>reusability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57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coordinates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 way of analyzing multivariate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65</a:t>
            </a:fld>
            <a:endParaRPr lang="en-US"/>
          </a:p>
        </p:txBody>
      </p:sp>
      <p:pic>
        <p:nvPicPr>
          <p:cNvPr id="6" name="Picture 5" descr="parallel_coordinates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626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3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coordinates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Increase the number of passwords capable of being rendered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66</a:t>
            </a:fld>
            <a:endParaRPr lang="en-US"/>
          </a:p>
        </p:txBody>
      </p:sp>
      <p:pic>
        <p:nvPicPr>
          <p:cNvPr id="6" name="Picture 5" descr="parallel_coordinates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626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0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coordinates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Makes relationships between variables more apparent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67</a:t>
            </a:fld>
            <a:endParaRPr lang="en-US"/>
          </a:p>
        </p:txBody>
      </p:sp>
      <p:pic>
        <p:nvPicPr>
          <p:cNvPr id="6" name="Picture 5" descr="parallel_coordinates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626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1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&lt; canvas &gt;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Render larger datasets by queuing data to be rendered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53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3888" y="921375"/>
            <a:ext cx="7886700" cy="2139553"/>
          </a:xfrm>
        </p:spPr>
        <p:txBody>
          <a:bodyPr/>
          <a:lstStyle/>
          <a:p>
            <a:r>
              <a:rPr lang="en-US" dirty="0" smtClean="0"/>
              <a:t>Scalability	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3888" y="3081169"/>
            <a:ext cx="7886700" cy="1125140"/>
          </a:xfrm>
        </p:spPr>
        <p:txBody>
          <a:bodyPr/>
          <a:lstStyle/>
          <a:p>
            <a:r>
              <a:rPr lang="en-US" dirty="0" smtClean="0"/>
              <a:t>Works for 10, 100, 1000 passwords</a:t>
            </a:r>
            <a:endParaRPr lang="en-US" dirty="0"/>
          </a:p>
        </p:txBody>
      </p:sp>
      <p:pic>
        <p:nvPicPr>
          <p:cNvPr id="2" name="Picture 1" descr="parallelcoords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201" y="0"/>
            <a:ext cx="6381750" cy="51435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52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3146" y="445528"/>
            <a:ext cx="7737708" cy="425244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0000"/>
                </a:solidFill>
                <a:latin typeface="Helvetica"/>
                <a:cs typeface="Helvetica"/>
              </a:rPr>
              <a:t>Passwords must be consistent with the following </a:t>
            </a:r>
            <a:r>
              <a:rPr lang="en-US" b="1" dirty="0" smtClean="0">
                <a:solidFill>
                  <a:srgbClr val="000000"/>
                </a:solidFill>
                <a:latin typeface="Helvetica"/>
                <a:cs typeface="Helvetica"/>
              </a:rPr>
              <a:t>criteria:</a:t>
            </a:r>
          </a:p>
          <a:p>
            <a:pPr lvl="1">
              <a:lnSpc>
                <a:spcPct val="150000"/>
              </a:lnSpc>
            </a:pPr>
            <a:endParaRPr lang="en-US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pPr lvl="1">
              <a:lnSpc>
                <a:spcPct val="150000"/>
              </a:lnSpc>
            </a:pPr>
            <a:r>
              <a:rPr lang="en-US" dirty="0" smtClean="0">
                <a:solidFill>
                  <a:srgbClr val="000000"/>
                </a:solidFill>
                <a:latin typeface="Helvetica"/>
                <a:cs typeface="Helvetica"/>
              </a:rPr>
              <a:t>Passwords for user accounts must have at  </a:t>
            </a:r>
            <a:r>
              <a:rPr lang="en-US" b="1" dirty="0" smtClean="0">
                <a:solidFill>
                  <a:srgbClr val="000000"/>
                </a:solidFill>
                <a:latin typeface="Helvetica"/>
                <a:cs typeface="Helvetica"/>
              </a:rPr>
              <a:t>least </a:t>
            </a:r>
            <a:r>
              <a:rPr lang="en-US" b="1" dirty="0">
                <a:solidFill>
                  <a:srgbClr val="000000"/>
                </a:solidFill>
                <a:latin typeface="Helvetica"/>
                <a:cs typeface="Helvetica"/>
              </a:rPr>
              <a:t>twelve (12) </a:t>
            </a:r>
            <a:r>
              <a:rPr lang="en-US" dirty="0">
                <a:solidFill>
                  <a:srgbClr val="000000"/>
                </a:solidFill>
                <a:latin typeface="Helvetica"/>
                <a:cs typeface="Helvetica"/>
              </a:rPr>
              <a:t>non-blank characters</a:t>
            </a:r>
          </a:p>
          <a:p>
            <a:pPr lvl="1">
              <a:lnSpc>
                <a:spcPct val="150000"/>
              </a:lnSpc>
            </a:pPr>
            <a:endParaRPr lang="en-US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pPr lvl="1">
              <a:lnSpc>
                <a:spcPct val="150000"/>
              </a:lnSpc>
            </a:pPr>
            <a:r>
              <a:rPr lang="en-US" dirty="0" smtClean="0">
                <a:solidFill>
                  <a:srgbClr val="000000"/>
                </a:solidFill>
                <a:latin typeface="Helvetica"/>
                <a:cs typeface="Helvetica"/>
              </a:rPr>
              <a:t>Passwords must contain characters from at </a:t>
            </a:r>
            <a:r>
              <a:rPr lang="en-US" dirty="0">
                <a:solidFill>
                  <a:srgbClr val="000000"/>
                </a:solidFill>
                <a:latin typeface="Helvetica"/>
                <a:cs typeface="Helvetica"/>
              </a:rPr>
              <a:t>least </a:t>
            </a:r>
            <a:r>
              <a:rPr lang="en-US" dirty="0" smtClean="0">
                <a:solidFill>
                  <a:srgbClr val="000000"/>
                </a:solidFill>
                <a:latin typeface="Helvetica"/>
                <a:cs typeface="Helvetica"/>
              </a:rPr>
              <a:t>three (</a:t>
            </a:r>
            <a:r>
              <a:rPr lang="en-US" dirty="0">
                <a:solidFill>
                  <a:srgbClr val="000000"/>
                </a:solidFill>
                <a:latin typeface="Helvetica"/>
                <a:cs typeface="Helvetica"/>
              </a:rPr>
              <a:t>3) of the following four (4) categories:</a:t>
            </a:r>
          </a:p>
          <a:p>
            <a:pPr lvl="2"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Helvetica"/>
                <a:cs typeface="Helvetica"/>
              </a:rPr>
              <a:t>English upper case characters (A…Z)</a:t>
            </a:r>
          </a:p>
          <a:p>
            <a:pPr lvl="2"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Helvetica"/>
                <a:cs typeface="Helvetica"/>
              </a:rPr>
              <a:t>English lower case characters (a…z)</a:t>
            </a:r>
          </a:p>
          <a:p>
            <a:pPr lvl="2"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Helvetica"/>
                <a:cs typeface="Helvetica"/>
              </a:rPr>
              <a:t>Base 10 digits (0 … 9)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solidFill>
                  <a:srgbClr val="000000"/>
                </a:solidFill>
                <a:latin typeface="Helvetica"/>
                <a:cs typeface="Helvetica"/>
              </a:rPr>
              <a:t>Non-alphanumeric characters (e.g., symbols)</a:t>
            </a:r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 lvl="1">
              <a:lnSpc>
                <a:spcPct val="150000"/>
              </a:lnSpc>
            </a:pPr>
            <a:endParaRPr lang="en-US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pPr lvl="1">
              <a:lnSpc>
                <a:spcPct val="150000"/>
              </a:lnSpc>
            </a:pPr>
            <a:r>
              <a:rPr lang="en-US" dirty="0" smtClean="0">
                <a:solidFill>
                  <a:srgbClr val="000000"/>
                </a:solidFill>
                <a:latin typeface="Helvetica"/>
                <a:cs typeface="Helvetica"/>
              </a:rPr>
              <a:t>Passwords </a:t>
            </a:r>
            <a:r>
              <a:rPr lang="en-US" b="1" dirty="0" smtClean="0">
                <a:solidFill>
                  <a:srgbClr val="000000"/>
                </a:solidFill>
                <a:latin typeface="Helvetica"/>
                <a:cs typeface="Helvetica"/>
              </a:rPr>
              <a:t>must not contain common words</a:t>
            </a:r>
            <a:r>
              <a:rPr lang="en-US" dirty="0" smtClean="0">
                <a:solidFill>
                  <a:srgbClr val="000000"/>
                </a:solidFill>
                <a:latin typeface="Helvetica"/>
                <a:cs typeface="Helvetica"/>
              </a:rPr>
              <a:t>, nouns, pronouns, acronyms, contractions, and geographic locations (i.e. dictionary words)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46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by </a:t>
            </a:r>
            <a:r>
              <a:rPr lang="en-US" dirty="0" smtClean="0"/>
              <a:t>side</a:t>
            </a:r>
            <a:br>
              <a:rPr lang="en-US" dirty="0" smtClean="0"/>
            </a:br>
            <a:r>
              <a:rPr lang="en-US" dirty="0" smtClean="0"/>
              <a:t>comparison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 passwords with their </a:t>
            </a:r>
            <a:br>
              <a:rPr lang="en-US" dirty="0" smtClean="0"/>
            </a:br>
            <a:r>
              <a:rPr lang="en-US" dirty="0" smtClean="0"/>
              <a:t>permuted counterparts</a:t>
            </a:r>
            <a:endParaRPr lang="en-US" dirty="0"/>
          </a:p>
        </p:txBody>
      </p:sp>
      <p:pic>
        <p:nvPicPr>
          <p:cNvPr id="5" name="Picture 4" descr="comparemetrics_p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962" y="930722"/>
            <a:ext cx="3764626" cy="328205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39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teraction_p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617" y="0"/>
            <a:ext cx="7504383" cy="5143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76146" y="0"/>
            <a:ext cx="3871952" cy="15487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-1069777"/>
            <a:ext cx="7886700" cy="2139553"/>
          </a:xfrm>
        </p:spPr>
        <p:txBody>
          <a:bodyPr/>
          <a:lstStyle/>
          <a:p>
            <a:r>
              <a:rPr lang="en-US" dirty="0"/>
              <a:t>Interactivity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090017"/>
            <a:ext cx="7886700" cy="1125140"/>
          </a:xfrm>
        </p:spPr>
        <p:txBody>
          <a:bodyPr/>
          <a:lstStyle/>
          <a:p>
            <a:r>
              <a:rPr lang="en-US" dirty="0"/>
              <a:t>Filter, </a:t>
            </a:r>
            <a:r>
              <a:rPr lang="en-US" dirty="0" smtClean="0"/>
              <a:t>sort, etc.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71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18839" y="5041108"/>
            <a:ext cx="8025161" cy="1023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18839" y="-1"/>
            <a:ext cx="8025161" cy="3283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044878" y="377902"/>
            <a:ext cx="99121" cy="476559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50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0407"/>
            <a:ext cx="7886700" cy="359642"/>
          </a:xfrm>
        </p:spPr>
        <p:txBody>
          <a:bodyPr/>
          <a:lstStyle/>
          <a:p>
            <a:r>
              <a:rPr lang="en-US" dirty="0" smtClean="0"/>
              <a:t>Hide columns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72</a:t>
            </a:fld>
            <a:endParaRPr lang="en-US"/>
          </a:p>
        </p:txBody>
      </p:sp>
      <p:pic>
        <p:nvPicPr>
          <p:cNvPr id="6" name="Picture 5" descr="showHide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615" y="0"/>
            <a:ext cx="659038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95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0407"/>
            <a:ext cx="7886700" cy="359642"/>
          </a:xfrm>
        </p:spPr>
        <p:txBody>
          <a:bodyPr/>
          <a:lstStyle/>
          <a:p>
            <a:r>
              <a:rPr lang="en-US" dirty="0" smtClean="0"/>
              <a:t>Hide columns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73</a:t>
            </a:fld>
            <a:endParaRPr lang="en-US"/>
          </a:p>
        </p:txBody>
      </p:sp>
      <p:pic>
        <p:nvPicPr>
          <p:cNvPr id="7" name="Picture 6" descr="showHide2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159" y="0"/>
            <a:ext cx="621984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9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0407"/>
            <a:ext cx="7886700" cy="1784520"/>
          </a:xfrm>
        </p:spPr>
        <p:txBody>
          <a:bodyPr/>
          <a:lstStyle/>
          <a:p>
            <a:r>
              <a:rPr lang="en-US" dirty="0" smtClean="0"/>
              <a:t>Change line coloring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74</a:t>
            </a:fld>
            <a:endParaRPr lang="en-US"/>
          </a:p>
        </p:txBody>
      </p:sp>
      <p:pic>
        <p:nvPicPr>
          <p:cNvPr id="7" name="Picture 6" descr="showHide2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159" y="0"/>
            <a:ext cx="6219841" cy="5143500"/>
          </a:xfrm>
          <a:prstGeom prst="rect">
            <a:avLst/>
          </a:prstGeom>
        </p:spPr>
      </p:pic>
      <p:pic>
        <p:nvPicPr>
          <p:cNvPr id="2" name="Picture 1" descr="colorBy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0"/>
          <a:stretch/>
        </p:blipFill>
        <p:spPr>
          <a:xfrm>
            <a:off x="2865986" y="107065"/>
            <a:ext cx="5974454" cy="505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07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0407"/>
            <a:ext cx="7886700" cy="1784520"/>
          </a:xfrm>
        </p:spPr>
        <p:txBody>
          <a:bodyPr/>
          <a:lstStyle/>
          <a:p>
            <a:r>
              <a:rPr lang="en-US" dirty="0" smtClean="0"/>
              <a:t>Change line </a:t>
            </a:r>
          </a:p>
          <a:p>
            <a:r>
              <a:rPr lang="en-US" dirty="0" smtClean="0"/>
              <a:t>bundling &amp; smoothness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75</a:t>
            </a:fld>
            <a:endParaRPr lang="en-US"/>
          </a:p>
        </p:txBody>
      </p:sp>
      <p:pic>
        <p:nvPicPr>
          <p:cNvPr id="7" name="Picture 6" descr="showHide2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159" y="0"/>
            <a:ext cx="6219841" cy="5143500"/>
          </a:xfrm>
          <a:prstGeom prst="rect">
            <a:avLst/>
          </a:prstGeom>
        </p:spPr>
      </p:pic>
      <p:pic>
        <p:nvPicPr>
          <p:cNvPr id="2" name="Picture 1" descr="colorBy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0"/>
          <a:stretch/>
        </p:blipFill>
        <p:spPr>
          <a:xfrm>
            <a:off x="2865986" y="107065"/>
            <a:ext cx="5974454" cy="5053272"/>
          </a:xfrm>
          <a:prstGeom prst="rect">
            <a:avLst/>
          </a:prstGeom>
        </p:spPr>
      </p:pic>
      <p:pic>
        <p:nvPicPr>
          <p:cNvPr id="4" name="Picture 3" descr="smoothness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298" y="107065"/>
            <a:ext cx="5688916" cy="49541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00" y="312534"/>
            <a:ext cx="9144000" cy="505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87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0407"/>
            <a:ext cx="7886700" cy="359642"/>
          </a:xfrm>
        </p:spPr>
        <p:txBody>
          <a:bodyPr/>
          <a:lstStyle/>
          <a:p>
            <a:r>
              <a:rPr lang="en-US" dirty="0" smtClean="0"/>
              <a:t>Brushing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76</a:t>
            </a:fld>
            <a:endParaRPr lang="en-US"/>
          </a:p>
        </p:txBody>
      </p:sp>
      <p:pic>
        <p:nvPicPr>
          <p:cNvPr id="2" name="Picture 1" descr="brushi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26" y="125822"/>
            <a:ext cx="5574440" cy="491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 datasets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9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78</a:t>
            </a:fld>
            <a:endParaRPr lang="en-US"/>
          </a:p>
        </p:txBody>
      </p:sp>
      <p:pic>
        <p:nvPicPr>
          <p:cNvPr id="7" name="Picture 6" descr="compareDatasets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02" y="0"/>
            <a:ext cx="64631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6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79</a:t>
            </a:fld>
            <a:endParaRPr lang="en-US"/>
          </a:p>
        </p:txBody>
      </p:sp>
      <p:pic>
        <p:nvPicPr>
          <p:cNvPr id="5" name="Picture 4" descr="compareDatasets2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636"/>
            <a:ext cx="56283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4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3146" y="445528"/>
            <a:ext cx="7737708" cy="425244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Passwords must be consistent with the following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criteria:</a:t>
            </a:r>
          </a:p>
          <a:p>
            <a:pPr lvl="1">
              <a:lnSpc>
                <a:spcPct val="150000"/>
              </a:lnSpc>
            </a:pPr>
            <a:endParaRPr lang="en-US" dirty="0" smtClean="0">
              <a:solidFill>
                <a:schemeClr val="bg1">
                  <a:lumMod val="50000"/>
                </a:schemeClr>
              </a:solidFill>
              <a:latin typeface="Helvetica"/>
              <a:cs typeface="Helvetica"/>
            </a:endParaRPr>
          </a:p>
          <a:p>
            <a:pPr lvl="1">
              <a:lnSpc>
                <a:spcPct val="15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Passwords for user accounts must have at  </a:t>
            </a:r>
            <a:r>
              <a:rPr lang="en-US" b="1" dirty="0" smtClean="0">
                <a:latin typeface="Helvetica"/>
                <a:cs typeface="Helvetica"/>
              </a:rPr>
              <a:t>least </a:t>
            </a:r>
            <a:r>
              <a:rPr lang="en-US" b="1" dirty="0">
                <a:latin typeface="Helvetica"/>
                <a:cs typeface="Helvetica"/>
              </a:rPr>
              <a:t>twelve (12) </a:t>
            </a:r>
            <a:r>
              <a:rPr lang="en-US" dirty="0">
                <a:latin typeface="Helvetica"/>
                <a:cs typeface="Helvetica"/>
              </a:rPr>
              <a:t>non-blank characters</a:t>
            </a:r>
          </a:p>
          <a:p>
            <a:pPr lvl="1">
              <a:lnSpc>
                <a:spcPct val="150000"/>
              </a:lnSpc>
            </a:pPr>
            <a:endParaRPr lang="en-US" dirty="0" smtClean="0">
              <a:solidFill>
                <a:schemeClr val="bg1">
                  <a:lumMod val="50000"/>
                </a:schemeClr>
              </a:solidFill>
              <a:latin typeface="Helvetica"/>
              <a:cs typeface="Helvetica"/>
            </a:endParaRPr>
          </a:p>
          <a:p>
            <a:pPr lvl="1">
              <a:lnSpc>
                <a:spcPct val="15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Passwords must contain characters from at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least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three (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3) of the following four (4) categories:</a:t>
            </a:r>
          </a:p>
          <a:p>
            <a:pPr lvl="2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English upper case characters (A…Z)</a:t>
            </a:r>
          </a:p>
          <a:p>
            <a:pPr lvl="2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English lower case characters (a…z)</a:t>
            </a:r>
          </a:p>
          <a:p>
            <a:pPr lvl="2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Base 10 digits (0 … 9)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Non-alphanumeric characters (e.g., symbols)</a:t>
            </a:r>
            <a:endParaRPr lang="en-US" dirty="0">
              <a:solidFill>
                <a:schemeClr val="bg1">
                  <a:lumMod val="50000"/>
                </a:schemeClr>
              </a:solidFill>
              <a:latin typeface="Helvetica"/>
              <a:cs typeface="Helvetica"/>
            </a:endParaRPr>
          </a:p>
          <a:p>
            <a:pPr lvl="1">
              <a:lnSpc>
                <a:spcPct val="150000"/>
              </a:lnSpc>
            </a:pPr>
            <a:endParaRPr lang="en-US" dirty="0" smtClean="0">
              <a:solidFill>
                <a:schemeClr val="bg1">
                  <a:lumMod val="50000"/>
                </a:schemeClr>
              </a:solidFill>
              <a:latin typeface="Helvetica"/>
              <a:cs typeface="Helvetica"/>
            </a:endParaRPr>
          </a:p>
          <a:p>
            <a:pPr lvl="1">
              <a:lnSpc>
                <a:spcPct val="15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Passwords </a:t>
            </a:r>
            <a:r>
              <a:rPr lang="en-US" b="1" dirty="0" smtClean="0">
                <a:solidFill>
                  <a:srgbClr val="000000"/>
                </a:solidFill>
                <a:latin typeface="Helvetica"/>
                <a:cs typeface="Helvetica"/>
              </a:rPr>
              <a:t>must not contain common words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, nouns, pronouns, acronyms, contractions, and geographic locations (i.e. dictionary words)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57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 improvements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80</a:t>
            </a:fld>
            <a:endParaRPr lang="en-US"/>
          </a:p>
        </p:txBody>
      </p:sp>
      <p:pic>
        <p:nvPicPr>
          <p:cNvPr id="5" name="Picture 4" descr="GUIImprovements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6137"/>
            <a:ext cx="9144000" cy="87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76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 improvements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81</a:t>
            </a:fld>
            <a:endParaRPr lang="en-US"/>
          </a:p>
        </p:txBody>
      </p:sp>
      <p:pic>
        <p:nvPicPr>
          <p:cNvPr id="6" name="Picture 5" descr="toolBar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73" y="1612930"/>
            <a:ext cx="7989454" cy="33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41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restructuring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Modular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0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3888" y="1282305"/>
            <a:ext cx="1339966" cy="2139553"/>
          </a:xfrm>
        </p:spPr>
        <p:txBody>
          <a:bodyPr>
            <a:noAutofit/>
          </a:bodyPr>
          <a:lstStyle/>
          <a:p>
            <a:r>
              <a:rPr lang="en-US" sz="16600" dirty="0" smtClean="0"/>
              <a:t>3</a:t>
            </a:r>
            <a:endParaRPr lang="en-US" sz="16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2230244" y="1282305"/>
            <a:ext cx="6280344" cy="1833841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kern="120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sz="4800" dirty="0" smtClean="0"/>
              <a:t>Walkthrough</a:t>
            </a:r>
            <a:endParaRPr lang="en-US" sz="4800" b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1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3888" y="1282305"/>
            <a:ext cx="1339966" cy="2139553"/>
          </a:xfrm>
        </p:spPr>
        <p:txBody>
          <a:bodyPr>
            <a:noAutofit/>
          </a:bodyPr>
          <a:lstStyle/>
          <a:p>
            <a:r>
              <a:rPr lang="en-US" sz="16600" dirty="0" smtClean="0"/>
              <a:t>4</a:t>
            </a:r>
            <a:endParaRPr lang="en-US" sz="16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2230244" y="1282305"/>
            <a:ext cx="6280344" cy="1833841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kern="120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sz="4800" dirty="0" smtClean="0"/>
              <a:t>Lessons</a:t>
            </a:r>
          </a:p>
          <a:p>
            <a:r>
              <a:rPr lang="en-US" sz="4800" dirty="0" smtClean="0"/>
              <a:t>learned</a:t>
            </a:r>
            <a:endParaRPr lang="en-US" sz="4800" b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1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Understand and communicate the </a:t>
            </a:r>
            <a:r>
              <a:rPr lang="en-US" dirty="0"/>
              <a:t>encoding scheme of visualization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16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atatovisualization-3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372" y="1149505"/>
            <a:ext cx="5563257" cy="284449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82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Understand </a:t>
            </a:r>
            <a:r>
              <a:rPr lang="en-US" dirty="0"/>
              <a:t>constraints</a:t>
            </a:r>
            <a:r>
              <a:rPr lang="en-US" b="0" dirty="0"/>
              <a:t> of specialized visualization tools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24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the LPD score with usability data</a:t>
            </a:r>
          </a:p>
          <a:p>
            <a:r>
              <a:rPr lang="en-US" dirty="0" smtClean="0"/>
              <a:t>Expansion </a:t>
            </a:r>
            <a:r>
              <a:rPr lang="en-US" dirty="0"/>
              <a:t>of security metrics / accurate description of password </a:t>
            </a:r>
            <a:r>
              <a:rPr lang="en-US" dirty="0" smtClean="0"/>
              <a:t>strength</a:t>
            </a:r>
            <a:endParaRPr lang="en-US" dirty="0"/>
          </a:p>
          <a:p>
            <a:r>
              <a:rPr lang="en-US" dirty="0" smtClean="0"/>
              <a:t>Expand </a:t>
            </a:r>
            <a:r>
              <a:rPr lang="en-US" dirty="0"/>
              <a:t>into a generic multivariate data analysis tool</a:t>
            </a:r>
          </a:p>
          <a:p>
            <a:r>
              <a:rPr lang="en-US" dirty="0" smtClean="0"/>
              <a:t>Client </a:t>
            </a:r>
            <a:r>
              <a:rPr lang="en-US" dirty="0"/>
              <a:t>side calculation of password values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45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github.com/</a:t>
            </a:r>
            <a:r>
              <a:rPr lang="en-US" dirty="0" err="1" smtClean="0"/>
              <a:t>usnistgov</a:t>
            </a:r>
            <a:r>
              <a:rPr lang="en-US" dirty="0" smtClean="0"/>
              <a:t>/</a:t>
            </a:r>
            <a:r>
              <a:rPr lang="en-US" dirty="0" err="1" smtClean="0"/>
              <a:t>DataVis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1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A9F87-1633-4213-8015-EFADCFC5FD3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84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elvetica_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helvetica_white.thmx</Template>
  <TotalTime>1142</TotalTime>
  <Words>1252</Words>
  <Application>Microsoft Office PowerPoint</Application>
  <PresentationFormat>On-screen Show (16:9)</PresentationFormat>
  <Paragraphs>347</Paragraphs>
  <Slides>89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100" baseType="lpstr">
      <vt:lpstr>Arial</vt:lpstr>
      <vt:lpstr>Calibri</vt:lpstr>
      <vt:lpstr>Consolas</vt:lpstr>
      <vt:lpstr>Helvetica</vt:lpstr>
      <vt:lpstr>Junction Regular</vt:lpstr>
      <vt:lpstr>Lucida Grande</vt:lpstr>
      <vt:lpstr>Ostrich Sans Medium</vt:lpstr>
      <vt:lpstr>Raleway</vt:lpstr>
      <vt:lpstr>Times</vt:lpstr>
      <vt:lpstr>helvetica_white</vt:lpstr>
      <vt:lpstr>Worksheet</vt:lpstr>
      <vt:lpstr>The Authentication Equation   Visualizing the convergence of  security and usability  of text-based passwords</vt:lpstr>
      <vt:lpstr>a universal struggle of the modern human</vt:lpstr>
      <vt:lpstr>PowerPoint Presentation</vt:lpstr>
      <vt:lpstr>text-based passwords</vt:lpstr>
      <vt:lpstr>text-based passwords</vt:lpstr>
      <vt:lpstr>text-based passwords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 usable and secure passwords exist? </vt:lpstr>
      <vt:lpstr>PowerPoint Presentation</vt:lpstr>
      <vt:lpstr>Can we optimize password requirements for usability?</vt:lpstr>
      <vt:lpstr>Identify which aspects  of secure passwords lead to  usability failures</vt:lpstr>
      <vt:lpstr>PowerPoint Presentation</vt:lpstr>
      <vt:lpstr>Explore the interaction between security and usability components of passwords</vt:lpstr>
      <vt:lpstr>PowerPoint Presentation</vt:lpstr>
      <vt:lpstr>PowerPoint Presentation</vt:lpstr>
      <vt:lpstr>visualization tool to explore usability and security password metrics</vt:lpstr>
      <vt:lpstr>Goals of the tool</vt:lpstr>
      <vt:lpstr>Goals of the tool</vt:lpstr>
      <vt:lpstr>Tool composition</vt:lpstr>
      <vt:lpstr>1</vt:lpstr>
      <vt:lpstr>task: automate computation of password metrics</vt:lpstr>
      <vt:lpstr>metrics</vt:lpstr>
      <vt:lpstr>Entropy</vt:lpstr>
      <vt:lpstr>Entropy</vt:lpstr>
      <vt:lpstr>Linguistic and Phonological Difficulty</vt:lpstr>
      <vt:lpstr>How pronounceable is a password?</vt:lpstr>
      <vt:lpstr>Number of keystrokes</vt:lpstr>
      <vt:lpstr>Password permutation</vt:lpstr>
      <vt:lpstr>Outcome: code to  produce metrics  for a list of passwords</vt:lpstr>
      <vt:lpstr>output</vt:lpstr>
      <vt:lpstr>How can we view and interact with the data?</vt:lpstr>
      <vt:lpstr>2</vt:lpstr>
      <vt:lpstr>PowerPoint Presentation</vt:lpstr>
      <vt:lpstr>Design goals</vt:lpstr>
      <vt:lpstr>visualization in the browser</vt:lpstr>
      <vt:lpstr>visualization in the browser</vt:lpstr>
      <vt:lpstr>D3.js</vt:lpstr>
      <vt:lpstr>Heatmap</vt:lpstr>
      <vt:lpstr>Heatmap</vt:lpstr>
      <vt:lpstr>Heatmap</vt:lpstr>
      <vt:lpstr>Scalability </vt:lpstr>
      <vt:lpstr>Tiers of granularity</vt:lpstr>
      <vt:lpstr>Tiers of granularity</vt:lpstr>
      <vt:lpstr>Tiers of granularity</vt:lpstr>
      <vt:lpstr>Tiers of granularity</vt:lpstr>
      <vt:lpstr>Side by side comparison</vt:lpstr>
      <vt:lpstr>Interactivity</vt:lpstr>
      <vt:lpstr>Interactivity</vt:lpstr>
      <vt:lpstr>Interactivity</vt:lpstr>
      <vt:lpstr>Interactivity</vt:lpstr>
      <vt:lpstr>Interactivity</vt:lpstr>
      <vt:lpstr>PowerPoint Presentation</vt:lpstr>
      <vt:lpstr>Limitations</vt:lpstr>
      <vt:lpstr>Limitations</vt:lpstr>
      <vt:lpstr>Tool improvements </vt:lpstr>
      <vt:lpstr>Parallel coordinates</vt:lpstr>
      <vt:lpstr>Parallel coordinates</vt:lpstr>
      <vt:lpstr>Parallel coordinates</vt:lpstr>
      <vt:lpstr>&lt; canvas &gt;</vt:lpstr>
      <vt:lpstr>Scalability </vt:lpstr>
      <vt:lpstr>Side by side comparison</vt:lpstr>
      <vt:lpstr>Interactivity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Compare datasets</vt:lpstr>
      <vt:lpstr>PowerPoint Presentation</vt:lpstr>
      <vt:lpstr>PowerPoint Presentation</vt:lpstr>
      <vt:lpstr>GUI improvements</vt:lpstr>
      <vt:lpstr>GUI improvements</vt:lpstr>
      <vt:lpstr>Code restructuring</vt:lpstr>
      <vt:lpstr>3</vt:lpstr>
      <vt:lpstr>4</vt:lpstr>
      <vt:lpstr>Understand and communicate the encoding scheme of visualization</vt:lpstr>
      <vt:lpstr>PowerPoint Presentation</vt:lpstr>
      <vt:lpstr>Understand constraints of specialized visualization tools</vt:lpstr>
      <vt:lpstr>Future work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Authentication Equation   Visualizing the convergence of  security and usability  of text-based passwords</dc:title>
  <dc:creator>Cathryn</dc:creator>
  <cp:lastModifiedBy>Ploehn, Cathryn A.</cp:lastModifiedBy>
  <cp:revision>50</cp:revision>
  <dcterms:created xsi:type="dcterms:W3CDTF">2015-07-14T17:18:55Z</dcterms:created>
  <dcterms:modified xsi:type="dcterms:W3CDTF">2015-07-27T20:48:55Z</dcterms:modified>
</cp:coreProperties>
</file>